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69" r:id="rId4"/>
    <p:sldId id="258" r:id="rId5"/>
    <p:sldId id="259" r:id="rId6"/>
    <p:sldId id="260" r:id="rId7"/>
    <p:sldId id="261" r:id="rId8"/>
    <p:sldId id="262" r:id="rId9"/>
    <p:sldId id="263" r:id="rId10"/>
    <p:sldId id="264" r:id="rId11"/>
    <p:sldId id="265" r:id="rId12"/>
    <p:sldId id="266" r:id="rId13"/>
    <p:sldId id="267" r:id="rId14"/>
    <p:sldId id="268" r:id="rId15"/>
  </p:sldIdLst>
  <p:sldSz cx="18288000" cy="10287000"/>
  <p:notesSz cx="6858000" cy="9144000"/>
  <p:embeddedFontLst>
    <p:embeddedFont>
      <p:font typeface="DM Sans" pitchFamily="2" charset="0"/>
      <p:regular r:id="rId16"/>
    </p:embeddedFont>
    <p:embeddedFont>
      <p:font typeface="DM Sans Bold" panose="020B0604020202020204" charset="0"/>
      <p:regular r:id="rId17"/>
    </p:embeddedFont>
    <p:embeddedFont>
      <p:font typeface="Kollektif Bold" panose="020B0604020202020204" charset="0"/>
      <p:regular r:id="rId18"/>
    </p:embeddedFont>
    <p:embeddedFont>
      <p:font typeface="Segoe UI Black" panose="020B0A02040204020203" pitchFamily="34" charset="0"/>
      <p:bold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6.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svg"/><Relationship Id="rId9"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13.png"/><Relationship Id="rId4" Type="http://schemas.openxmlformats.org/officeDocument/2006/relationships/image" Target="../media/image3.png"/><Relationship Id="rId9" Type="http://schemas.openxmlformats.org/officeDocument/2006/relationships/image" Target="../media/image8.svg"/></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1386843" y="7201845"/>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flipV="1">
            <a:off x="14131544" y="7969488"/>
            <a:ext cx="5132702" cy="5185216"/>
          </a:xfrm>
          <a:prstGeom prst="line">
            <a:avLst/>
          </a:prstGeom>
          <a:ln w="28575" cap="flat">
            <a:solidFill>
              <a:srgbClr val="8CA9AD"/>
            </a:solidFill>
            <a:prstDash val="solid"/>
            <a:headEnd type="none" w="sm" len="sm"/>
            <a:tailEnd type="none" w="sm" len="sm"/>
          </a:ln>
        </p:spPr>
      </p:sp>
      <p:sp>
        <p:nvSpPr>
          <p:cNvPr id="6" name="AutoShape 6"/>
          <p:cNvSpPr/>
          <p:nvPr/>
        </p:nvSpPr>
        <p:spPr>
          <a:xfrm flipV="1">
            <a:off x="14444220" y="8329798"/>
            <a:ext cx="5038853" cy="5038853"/>
          </a:xfrm>
          <a:prstGeom prst="line">
            <a:avLst/>
          </a:prstGeom>
          <a:ln w="28575" cap="flat">
            <a:solidFill>
              <a:srgbClr val="8CA9AD"/>
            </a:solidFill>
            <a:prstDash val="solid"/>
            <a:headEnd type="none" w="sm" len="sm"/>
            <a:tailEnd type="none" w="sm" len="sm"/>
          </a:ln>
        </p:spPr>
      </p:sp>
      <p:sp>
        <p:nvSpPr>
          <p:cNvPr id="7" name="AutoShape 7"/>
          <p:cNvSpPr/>
          <p:nvPr/>
        </p:nvSpPr>
        <p:spPr>
          <a:xfrm flipV="1">
            <a:off x="14802690" y="8681112"/>
            <a:ext cx="4867141" cy="4867141"/>
          </a:xfrm>
          <a:prstGeom prst="line">
            <a:avLst/>
          </a:prstGeom>
          <a:ln w="28575" cap="flat">
            <a:solidFill>
              <a:srgbClr val="8CA9AD"/>
            </a:solidFill>
            <a:prstDash val="solid"/>
            <a:headEnd type="none" w="sm" len="sm"/>
            <a:tailEnd type="none" w="sm" len="sm"/>
          </a:ln>
        </p:spPr>
      </p:sp>
      <p:sp>
        <p:nvSpPr>
          <p:cNvPr id="8" name="TextBox 8"/>
          <p:cNvSpPr txBox="1"/>
          <p:nvPr/>
        </p:nvSpPr>
        <p:spPr>
          <a:xfrm>
            <a:off x="1743188" y="3678763"/>
            <a:ext cx="14801623" cy="2600976"/>
          </a:xfrm>
          <a:prstGeom prst="rect">
            <a:avLst/>
          </a:prstGeom>
        </p:spPr>
        <p:txBody>
          <a:bodyPr lIns="0" tIns="0" rIns="0" bIns="0" rtlCol="0" anchor="t">
            <a:spAutoFit/>
          </a:bodyPr>
          <a:lstStyle/>
          <a:p>
            <a:pPr algn="ctr">
              <a:lnSpc>
                <a:spcPts val="6400"/>
              </a:lnSpc>
            </a:pPr>
            <a:r>
              <a:rPr lang="en-US" sz="6400">
                <a:solidFill>
                  <a:srgbClr val="227C9D"/>
                </a:solidFill>
                <a:latin typeface="Kollektif Bold"/>
              </a:rPr>
              <a:t>HỆ THỐNG IOT ĐO NHỊP TIM, </a:t>
            </a:r>
          </a:p>
          <a:p>
            <a:pPr algn="ctr">
              <a:lnSpc>
                <a:spcPts val="6400"/>
              </a:lnSpc>
            </a:pPr>
            <a:r>
              <a:rPr lang="en-US" sz="6400">
                <a:solidFill>
                  <a:srgbClr val="227C9D"/>
                </a:solidFill>
                <a:latin typeface="Kollektif Bold"/>
              </a:rPr>
              <a:t>NỒNG ĐỘ OXY, SỐ BƯỚC ĐI VÀ CẢNH BÁO SỨC KHỎE</a:t>
            </a:r>
          </a:p>
        </p:txBody>
      </p:sp>
      <p:sp>
        <p:nvSpPr>
          <p:cNvPr id="9" name="TextBox 9"/>
          <p:cNvSpPr txBox="1"/>
          <p:nvPr/>
        </p:nvSpPr>
        <p:spPr>
          <a:xfrm>
            <a:off x="5489368" y="7537414"/>
            <a:ext cx="7197206" cy="523246"/>
          </a:xfrm>
          <a:prstGeom prst="rect">
            <a:avLst/>
          </a:prstGeom>
        </p:spPr>
        <p:txBody>
          <a:bodyPr lIns="0" tIns="0" rIns="0" bIns="0" rtlCol="0" anchor="t">
            <a:spAutoFit/>
          </a:bodyPr>
          <a:lstStyle/>
          <a:p>
            <a:pPr algn="ctr">
              <a:lnSpc>
                <a:spcPts val="4070"/>
              </a:lnSpc>
            </a:pPr>
            <a:r>
              <a:rPr lang="en-US" sz="3700">
                <a:solidFill>
                  <a:srgbClr val="545454"/>
                </a:solidFill>
                <a:latin typeface="DM Sans"/>
              </a:rPr>
              <a:t>Nhóm 8</a:t>
            </a:r>
          </a:p>
        </p:txBody>
      </p:sp>
      <p:sp>
        <p:nvSpPr>
          <p:cNvPr id="10" name="Freeform 10"/>
          <p:cNvSpPr/>
          <p:nvPr/>
        </p:nvSpPr>
        <p:spPr>
          <a:xfrm rot="-10800000">
            <a:off x="9525" y="63583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1083809" y="63869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0" y="7470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rot="-10800000">
            <a:off x="0"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rot="-5400000">
            <a:off x="1083809" y="8554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rot="-10800000">
            <a:off x="1083809" y="962372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rot="-10800000">
            <a:off x="3321750"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3321750" y="74993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rot="5400000">
            <a:off x="4405559" y="8583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9" name="Freeform 19"/>
          <p:cNvSpPr/>
          <p:nvPr/>
        </p:nvSpPr>
        <p:spPr>
          <a:xfrm>
            <a:off x="2237941"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3321750" y="96669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1" name="Freeform 21"/>
          <p:cNvSpPr/>
          <p:nvPr/>
        </p:nvSpPr>
        <p:spPr>
          <a:xfrm rot="5400000">
            <a:off x="0" y="963835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2" name="Freeform 22"/>
          <p:cNvSpPr/>
          <p:nvPr/>
        </p:nvSpPr>
        <p:spPr>
          <a:xfrm rot="-5400000">
            <a:off x="15470622" y="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Freeform 23"/>
          <p:cNvSpPr/>
          <p:nvPr/>
        </p:nvSpPr>
        <p:spPr>
          <a:xfrm rot="-5400000">
            <a:off x="16554431" y="0"/>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flipH="1" flipV="1">
            <a:off x="17638239" y="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rot="-5400000">
            <a:off x="14386813"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rot="-5400000">
            <a:off x="15470622"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16554431" y="2167618"/>
            <a:ext cx="1083809" cy="1083809"/>
          </a:xfrm>
          <a:custGeom>
            <a:avLst/>
            <a:gdLst/>
            <a:ahLst/>
            <a:cxnLst/>
            <a:rect l="l" t="t" r="r" b="b"/>
            <a:pathLst>
              <a:path w="1083809" h="1083809">
                <a:moveTo>
                  <a:pt x="0" y="0"/>
                </a:moveTo>
                <a:lnTo>
                  <a:pt x="1083808" y="0"/>
                </a:lnTo>
                <a:lnTo>
                  <a:pt x="1083808"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28"/>
          <p:cNvSpPr/>
          <p:nvPr/>
        </p:nvSpPr>
        <p:spPr>
          <a:xfrm rot="5400000">
            <a:off x="17638239" y="10838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29"/>
          <p:cNvSpPr/>
          <p:nvPr/>
        </p:nvSpPr>
        <p:spPr>
          <a:xfrm rot="5400000" flipH="1" flipV="1">
            <a:off x="17638239" y="216761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30" name="Group 30"/>
          <p:cNvGrpSpPr/>
          <p:nvPr/>
        </p:nvGrpSpPr>
        <p:grpSpPr>
          <a:xfrm rot="2700000">
            <a:off x="-1376391" y="-3093321"/>
            <a:ext cx="7415398" cy="3565095"/>
            <a:chOff x="0" y="0"/>
            <a:chExt cx="660400" cy="317500"/>
          </a:xfrm>
        </p:grpSpPr>
        <p:sp>
          <p:nvSpPr>
            <p:cNvPr id="31" name="Freeform 31"/>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2" name="TextBox 32"/>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3" name="AutoShape 33"/>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34" name="AutoShape 34"/>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35" name="AutoShape 35"/>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36" name="AutoShape 36"/>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37" name="AutoShape 37"/>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38" name="AutoShape 38"/>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39" name="AutoShape 39"/>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40" name="AutoShape 40"/>
          <p:cNvSpPr/>
          <p:nvPr/>
        </p:nvSpPr>
        <p:spPr>
          <a:xfrm>
            <a:off x="-2509797" y="905760"/>
            <a:ext cx="2628598" cy="2671969"/>
          </a:xfrm>
          <a:prstGeom prst="line">
            <a:avLst/>
          </a:prstGeom>
          <a:ln w="28575" cap="flat">
            <a:solidFill>
              <a:srgbClr val="8CA9AD"/>
            </a:solidFill>
            <a:prstDash val="solid"/>
            <a:headEnd type="none" w="sm" len="sm"/>
            <a:tailEnd type="none" w="sm" len="sm"/>
          </a:ln>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87365" y="1028700"/>
            <a:ext cx="15058211" cy="152082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HUẤN LUYỆN MÔ HÌNH</a:t>
            </a:r>
          </a:p>
        </p:txBody>
      </p:sp>
      <p:sp>
        <p:nvSpPr>
          <p:cNvPr id="3" name="TextBox 3"/>
          <p:cNvSpPr txBox="1"/>
          <p:nvPr/>
        </p:nvSpPr>
        <p:spPr>
          <a:xfrm>
            <a:off x="1028700" y="2850093"/>
            <a:ext cx="9753645" cy="844677"/>
          </a:xfrm>
          <a:prstGeom prst="rect">
            <a:avLst/>
          </a:prstGeom>
        </p:spPr>
        <p:txBody>
          <a:bodyPr lIns="0" tIns="0" rIns="0" bIns="0" rtlCol="0" anchor="t">
            <a:spAutoFit/>
          </a:bodyPr>
          <a:lstStyle/>
          <a:p>
            <a:pPr algn="l">
              <a:lnSpc>
                <a:spcPts val="5544"/>
              </a:lnSpc>
            </a:pPr>
            <a:r>
              <a:rPr lang="en-US" sz="5600">
                <a:solidFill>
                  <a:srgbClr val="227C9D"/>
                </a:solidFill>
                <a:latin typeface="Kollektif Bold"/>
              </a:rPr>
              <a:t>CÁC BƯỚC THỰC HIỆN</a:t>
            </a:r>
          </a:p>
        </p:txBody>
      </p:sp>
      <p:grpSp>
        <p:nvGrpSpPr>
          <p:cNvPr id="4" name="Group 4"/>
          <p:cNvGrpSpPr/>
          <p:nvPr/>
        </p:nvGrpSpPr>
        <p:grpSpPr>
          <a:xfrm>
            <a:off x="2994589" y="5715831"/>
            <a:ext cx="9791685" cy="1027869"/>
            <a:chOff x="0" y="0"/>
            <a:chExt cx="2578880" cy="270714"/>
          </a:xfrm>
        </p:grpSpPr>
        <p:sp>
          <p:nvSpPr>
            <p:cNvPr id="5" name="Freeform 5"/>
            <p:cNvSpPr/>
            <p:nvPr/>
          </p:nvSpPr>
          <p:spPr>
            <a:xfrm>
              <a:off x="0" y="0"/>
              <a:ext cx="2578880" cy="270714"/>
            </a:xfrm>
            <a:custGeom>
              <a:avLst/>
              <a:gdLst/>
              <a:ahLst/>
              <a:cxnLst/>
              <a:rect l="l" t="t" r="r" b="b"/>
              <a:pathLst>
                <a:path w="2578880" h="270714">
                  <a:moveTo>
                    <a:pt x="40324" y="0"/>
                  </a:moveTo>
                  <a:lnTo>
                    <a:pt x="2538556" y="0"/>
                  </a:lnTo>
                  <a:cubicBezTo>
                    <a:pt x="2549251" y="0"/>
                    <a:pt x="2559507" y="4248"/>
                    <a:pt x="2567069" y="11811"/>
                  </a:cubicBezTo>
                  <a:cubicBezTo>
                    <a:pt x="2574632" y="19373"/>
                    <a:pt x="2578880" y="29629"/>
                    <a:pt x="2578880" y="40324"/>
                  </a:cubicBezTo>
                  <a:lnTo>
                    <a:pt x="2578880" y="230391"/>
                  </a:lnTo>
                  <a:cubicBezTo>
                    <a:pt x="2578880" y="241085"/>
                    <a:pt x="2574632" y="251342"/>
                    <a:pt x="2567069" y="258904"/>
                  </a:cubicBezTo>
                  <a:cubicBezTo>
                    <a:pt x="2559507" y="266466"/>
                    <a:pt x="2549251" y="270714"/>
                    <a:pt x="2538556" y="270714"/>
                  </a:cubicBezTo>
                  <a:lnTo>
                    <a:pt x="40324" y="270714"/>
                  </a:lnTo>
                  <a:cubicBezTo>
                    <a:pt x="29629" y="270714"/>
                    <a:pt x="19373" y="266466"/>
                    <a:pt x="11811" y="258904"/>
                  </a:cubicBezTo>
                  <a:cubicBezTo>
                    <a:pt x="4248" y="251342"/>
                    <a:pt x="0" y="241085"/>
                    <a:pt x="0" y="230391"/>
                  </a:cubicBezTo>
                  <a:lnTo>
                    <a:pt x="0" y="40324"/>
                  </a:lnTo>
                  <a:cubicBezTo>
                    <a:pt x="0" y="29629"/>
                    <a:pt x="4248" y="19373"/>
                    <a:pt x="11811" y="11811"/>
                  </a:cubicBezTo>
                  <a:cubicBezTo>
                    <a:pt x="19373" y="4248"/>
                    <a:pt x="29629" y="0"/>
                    <a:pt x="40324" y="0"/>
                  </a:cubicBezTo>
                  <a:close/>
                </a:path>
              </a:pathLst>
            </a:custGeom>
            <a:solidFill>
              <a:srgbClr val="227C9D"/>
            </a:solidFill>
          </p:spPr>
        </p:sp>
        <p:sp>
          <p:nvSpPr>
            <p:cNvPr id="6" name="TextBox 6"/>
            <p:cNvSpPr txBox="1"/>
            <p:nvPr/>
          </p:nvSpPr>
          <p:spPr>
            <a:xfrm>
              <a:off x="0" y="19050"/>
              <a:ext cx="2578880" cy="251664"/>
            </a:xfrm>
            <a:prstGeom prst="rect">
              <a:avLst/>
            </a:prstGeom>
          </p:spPr>
          <p:txBody>
            <a:bodyPr lIns="50800" tIns="50800" rIns="50800" bIns="50800" rtlCol="0" anchor="ctr"/>
            <a:lstStyle/>
            <a:p>
              <a:pPr algn="ctr">
                <a:lnSpc>
                  <a:spcPts val="2553"/>
                </a:lnSpc>
              </a:pPr>
              <a:endParaRPr/>
            </a:p>
          </p:txBody>
        </p:sp>
      </p:grpSp>
      <p:grpSp>
        <p:nvGrpSpPr>
          <p:cNvPr id="7" name="Group 7"/>
          <p:cNvGrpSpPr/>
          <p:nvPr/>
        </p:nvGrpSpPr>
        <p:grpSpPr>
          <a:xfrm>
            <a:off x="2994589" y="7239000"/>
            <a:ext cx="9791685" cy="1027869"/>
            <a:chOff x="0" y="0"/>
            <a:chExt cx="2578880" cy="270714"/>
          </a:xfrm>
        </p:grpSpPr>
        <p:sp>
          <p:nvSpPr>
            <p:cNvPr id="8" name="Freeform 8"/>
            <p:cNvSpPr/>
            <p:nvPr/>
          </p:nvSpPr>
          <p:spPr>
            <a:xfrm>
              <a:off x="0" y="0"/>
              <a:ext cx="2578880" cy="270714"/>
            </a:xfrm>
            <a:custGeom>
              <a:avLst/>
              <a:gdLst/>
              <a:ahLst/>
              <a:cxnLst/>
              <a:rect l="l" t="t" r="r" b="b"/>
              <a:pathLst>
                <a:path w="2578880" h="270714">
                  <a:moveTo>
                    <a:pt x="40324" y="0"/>
                  </a:moveTo>
                  <a:lnTo>
                    <a:pt x="2538556" y="0"/>
                  </a:lnTo>
                  <a:cubicBezTo>
                    <a:pt x="2549251" y="0"/>
                    <a:pt x="2559507" y="4248"/>
                    <a:pt x="2567069" y="11811"/>
                  </a:cubicBezTo>
                  <a:cubicBezTo>
                    <a:pt x="2574632" y="19373"/>
                    <a:pt x="2578880" y="29629"/>
                    <a:pt x="2578880" y="40324"/>
                  </a:cubicBezTo>
                  <a:lnTo>
                    <a:pt x="2578880" y="230391"/>
                  </a:lnTo>
                  <a:cubicBezTo>
                    <a:pt x="2578880" y="241085"/>
                    <a:pt x="2574632" y="251342"/>
                    <a:pt x="2567069" y="258904"/>
                  </a:cubicBezTo>
                  <a:cubicBezTo>
                    <a:pt x="2559507" y="266466"/>
                    <a:pt x="2549251" y="270714"/>
                    <a:pt x="2538556" y="270714"/>
                  </a:cubicBezTo>
                  <a:lnTo>
                    <a:pt x="40324" y="270714"/>
                  </a:lnTo>
                  <a:cubicBezTo>
                    <a:pt x="29629" y="270714"/>
                    <a:pt x="19373" y="266466"/>
                    <a:pt x="11811" y="258904"/>
                  </a:cubicBezTo>
                  <a:cubicBezTo>
                    <a:pt x="4248" y="251342"/>
                    <a:pt x="0" y="241085"/>
                    <a:pt x="0" y="230391"/>
                  </a:cubicBezTo>
                  <a:lnTo>
                    <a:pt x="0" y="40324"/>
                  </a:lnTo>
                  <a:cubicBezTo>
                    <a:pt x="0" y="29629"/>
                    <a:pt x="4248" y="19373"/>
                    <a:pt x="11811" y="11811"/>
                  </a:cubicBezTo>
                  <a:cubicBezTo>
                    <a:pt x="19373" y="4248"/>
                    <a:pt x="29629" y="0"/>
                    <a:pt x="40324" y="0"/>
                  </a:cubicBezTo>
                  <a:close/>
                </a:path>
              </a:pathLst>
            </a:custGeom>
            <a:solidFill>
              <a:srgbClr val="227C9D"/>
            </a:solidFill>
          </p:spPr>
        </p:sp>
        <p:sp>
          <p:nvSpPr>
            <p:cNvPr id="9" name="TextBox 9"/>
            <p:cNvSpPr txBox="1"/>
            <p:nvPr/>
          </p:nvSpPr>
          <p:spPr>
            <a:xfrm>
              <a:off x="0" y="19050"/>
              <a:ext cx="2578880" cy="251664"/>
            </a:xfrm>
            <a:prstGeom prst="rect">
              <a:avLst/>
            </a:prstGeom>
          </p:spPr>
          <p:txBody>
            <a:bodyPr lIns="50800" tIns="50800" rIns="50800" bIns="50800" rtlCol="0" anchor="ctr"/>
            <a:lstStyle/>
            <a:p>
              <a:pPr algn="ctr">
                <a:lnSpc>
                  <a:spcPts val="2553"/>
                </a:lnSpc>
              </a:pPr>
              <a:endParaRPr/>
            </a:p>
          </p:txBody>
        </p:sp>
      </p:grpSp>
      <p:grpSp>
        <p:nvGrpSpPr>
          <p:cNvPr id="10" name="Group 10"/>
          <p:cNvGrpSpPr/>
          <p:nvPr/>
        </p:nvGrpSpPr>
        <p:grpSpPr>
          <a:xfrm>
            <a:off x="2994589" y="4192663"/>
            <a:ext cx="9791685" cy="1027869"/>
            <a:chOff x="0" y="0"/>
            <a:chExt cx="2578880" cy="270714"/>
          </a:xfrm>
        </p:grpSpPr>
        <p:sp>
          <p:nvSpPr>
            <p:cNvPr id="11" name="Freeform 11"/>
            <p:cNvSpPr/>
            <p:nvPr/>
          </p:nvSpPr>
          <p:spPr>
            <a:xfrm>
              <a:off x="0" y="0"/>
              <a:ext cx="2578880" cy="270714"/>
            </a:xfrm>
            <a:custGeom>
              <a:avLst/>
              <a:gdLst/>
              <a:ahLst/>
              <a:cxnLst/>
              <a:rect l="l" t="t" r="r" b="b"/>
              <a:pathLst>
                <a:path w="2578880" h="270714">
                  <a:moveTo>
                    <a:pt x="40324" y="0"/>
                  </a:moveTo>
                  <a:lnTo>
                    <a:pt x="2538556" y="0"/>
                  </a:lnTo>
                  <a:cubicBezTo>
                    <a:pt x="2549251" y="0"/>
                    <a:pt x="2559507" y="4248"/>
                    <a:pt x="2567069" y="11811"/>
                  </a:cubicBezTo>
                  <a:cubicBezTo>
                    <a:pt x="2574632" y="19373"/>
                    <a:pt x="2578880" y="29629"/>
                    <a:pt x="2578880" y="40324"/>
                  </a:cubicBezTo>
                  <a:lnTo>
                    <a:pt x="2578880" y="230391"/>
                  </a:lnTo>
                  <a:cubicBezTo>
                    <a:pt x="2578880" y="241085"/>
                    <a:pt x="2574632" y="251342"/>
                    <a:pt x="2567069" y="258904"/>
                  </a:cubicBezTo>
                  <a:cubicBezTo>
                    <a:pt x="2559507" y="266466"/>
                    <a:pt x="2549251" y="270714"/>
                    <a:pt x="2538556" y="270714"/>
                  </a:cubicBezTo>
                  <a:lnTo>
                    <a:pt x="40324" y="270714"/>
                  </a:lnTo>
                  <a:cubicBezTo>
                    <a:pt x="29629" y="270714"/>
                    <a:pt x="19373" y="266466"/>
                    <a:pt x="11811" y="258904"/>
                  </a:cubicBezTo>
                  <a:cubicBezTo>
                    <a:pt x="4248" y="251342"/>
                    <a:pt x="0" y="241085"/>
                    <a:pt x="0" y="230391"/>
                  </a:cubicBezTo>
                  <a:lnTo>
                    <a:pt x="0" y="40324"/>
                  </a:lnTo>
                  <a:cubicBezTo>
                    <a:pt x="0" y="29629"/>
                    <a:pt x="4248" y="19373"/>
                    <a:pt x="11811" y="11811"/>
                  </a:cubicBezTo>
                  <a:cubicBezTo>
                    <a:pt x="19373" y="4248"/>
                    <a:pt x="29629" y="0"/>
                    <a:pt x="40324" y="0"/>
                  </a:cubicBezTo>
                  <a:close/>
                </a:path>
              </a:pathLst>
            </a:custGeom>
            <a:solidFill>
              <a:srgbClr val="227C9D"/>
            </a:solidFill>
          </p:spPr>
        </p:sp>
        <p:sp>
          <p:nvSpPr>
            <p:cNvPr id="12" name="TextBox 12"/>
            <p:cNvSpPr txBox="1"/>
            <p:nvPr/>
          </p:nvSpPr>
          <p:spPr>
            <a:xfrm>
              <a:off x="0" y="19050"/>
              <a:ext cx="2578880" cy="251664"/>
            </a:xfrm>
            <a:prstGeom prst="rect">
              <a:avLst/>
            </a:prstGeom>
          </p:spPr>
          <p:txBody>
            <a:bodyPr lIns="50800" tIns="50800" rIns="50800" bIns="50800" rtlCol="0" anchor="ctr"/>
            <a:lstStyle/>
            <a:p>
              <a:pPr algn="ctr">
                <a:lnSpc>
                  <a:spcPts val="2553"/>
                </a:lnSpc>
              </a:pPr>
              <a:endParaRPr/>
            </a:p>
          </p:txBody>
        </p:sp>
      </p:grpSp>
      <p:sp>
        <p:nvSpPr>
          <p:cNvPr id="13" name="TextBox 13"/>
          <p:cNvSpPr txBox="1"/>
          <p:nvPr/>
        </p:nvSpPr>
        <p:spPr>
          <a:xfrm>
            <a:off x="3338159" y="4393859"/>
            <a:ext cx="7729336" cy="6159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01 - TIỀN XỬ LÝ DỮ LIỆU</a:t>
            </a:r>
          </a:p>
        </p:txBody>
      </p:sp>
      <p:sp>
        <p:nvSpPr>
          <p:cNvPr id="14" name="TextBox 14"/>
          <p:cNvSpPr txBox="1"/>
          <p:nvPr/>
        </p:nvSpPr>
        <p:spPr>
          <a:xfrm>
            <a:off x="3338159" y="5965825"/>
            <a:ext cx="8729819" cy="6159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02 - HIỆU CHỈNH SIÊU THAM SỐ</a:t>
            </a:r>
          </a:p>
        </p:txBody>
      </p:sp>
      <p:sp>
        <p:nvSpPr>
          <p:cNvPr id="15" name="TextBox 15"/>
          <p:cNvSpPr txBox="1"/>
          <p:nvPr/>
        </p:nvSpPr>
        <p:spPr>
          <a:xfrm>
            <a:off x="3338159" y="7486650"/>
            <a:ext cx="6626750" cy="6159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03 - HUẤN LUYỆN MÔ HÌNH</a:t>
            </a:r>
          </a:p>
        </p:txBody>
      </p:sp>
      <p:grpSp>
        <p:nvGrpSpPr>
          <p:cNvPr id="16" name="Group 16"/>
          <p:cNvGrpSpPr/>
          <p:nvPr/>
        </p:nvGrpSpPr>
        <p:grpSpPr>
          <a:xfrm>
            <a:off x="2994589" y="8744366"/>
            <a:ext cx="9791685" cy="1027869"/>
            <a:chOff x="0" y="0"/>
            <a:chExt cx="2578880" cy="270714"/>
          </a:xfrm>
        </p:grpSpPr>
        <p:sp>
          <p:nvSpPr>
            <p:cNvPr id="17" name="Freeform 17"/>
            <p:cNvSpPr/>
            <p:nvPr/>
          </p:nvSpPr>
          <p:spPr>
            <a:xfrm>
              <a:off x="0" y="0"/>
              <a:ext cx="2578880" cy="270714"/>
            </a:xfrm>
            <a:custGeom>
              <a:avLst/>
              <a:gdLst/>
              <a:ahLst/>
              <a:cxnLst/>
              <a:rect l="l" t="t" r="r" b="b"/>
              <a:pathLst>
                <a:path w="2578880" h="270714">
                  <a:moveTo>
                    <a:pt x="40324" y="0"/>
                  </a:moveTo>
                  <a:lnTo>
                    <a:pt x="2538556" y="0"/>
                  </a:lnTo>
                  <a:cubicBezTo>
                    <a:pt x="2549251" y="0"/>
                    <a:pt x="2559507" y="4248"/>
                    <a:pt x="2567069" y="11811"/>
                  </a:cubicBezTo>
                  <a:cubicBezTo>
                    <a:pt x="2574632" y="19373"/>
                    <a:pt x="2578880" y="29629"/>
                    <a:pt x="2578880" y="40324"/>
                  </a:cubicBezTo>
                  <a:lnTo>
                    <a:pt x="2578880" y="230391"/>
                  </a:lnTo>
                  <a:cubicBezTo>
                    <a:pt x="2578880" y="241085"/>
                    <a:pt x="2574632" y="251342"/>
                    <a:pt x="2567069" y="258904"/>
                  </a:cubicBezTo>
                  <a:cubicBezTo>
                    <a:pt x="2559507" y="266466"/>
                    <a:pt x="2549251" y="270714"/>
                    <a:pt x="2538556" y="270714"/>
                  </a:cubicBezTo>
                  <a:lnTo>
                    <a:pt x="40324" y="270714"/>
                  </a:lnTo>
                  <a:cubicBezTo>
                    <a:pt x="29629" y="270714"/>
                    <a:pt x="19373" y="266466"/>
                    <a:pt x="11811" y="258904"/>
                  </a:cubicBezTo>
                  <a:cubicBezTo>
                    <a:pt x="4248" y="251342"/>
                    <a:pt x="0" y="241085"/>
                    <a:pt x="0" y="230391"/>
                  </a:cubicBezTo>
                  <a:lnTo>
                    <a:pt x="0" y="40324"/>
                  </a:lnTo>
                  <a:cubicBezTo>
                    <a:pt x="0" y="29629"/>
                    <a:pt x="4248" y="19373"/>
                    <a:pt x="11811" y="11811"/>
                  </a:cubicBezTo>
                  <a:cubicBezTo>
                    <a:pt x="19373" y="4248"/>
                    <a:pt x="29629" y="0"/>
                    <a:pt x="40324" y="0"/>
                  </a:cubicBezTo>
                  <a:close/>
                </a:path>
              </a:pathLst>
            </a:custGeom>
            <a:solidFill>
              <a:srgbClr val="227C9D"/>
            </a:solidFill>
          </p:spPr>
        </p:sp>
        <p:sp>
          <p:nvSpPr>
            <p:cNvPr id="18" name="TextBox 18"/>
            <p:cNvSpPr txBox="1"/>
            <p:nvPr/>
          </p:nvSpPr>
          <p:spPr>
            <a:xfrm>
              <a:off x="0" y="19050"/>
              <a:ext cx="2578880" cy="251664"/>
            </a:xfrm>
            <a:prstGeom prst="rect">
              <a:avLst/>
            </a:prstGeom>
          </p:spPr>
          <p:txBody>
            <a:bodyPr lIns="50800" tIns="50800" rIns="50800" bIns="50800" rtlCol="0" anchor="ctr"/>
            <a:lstStyle/>
            <a:p>
              <a:pPr algn="ctr">
                <a:lnSpc>
                  <a:spcPts val="2553"/>
                </a:lnSpc>
              </a:pPr>
              <a:endParaRPr/>
            </a:p>
          </p:txBody>
        </p:sp>
      </p:grpSp>
      <p:sp>
        <p:nvSpPr>
          <p:cNvPr id="19" name="TextBox 19"/>
          <p:cNvSpPr txBox="1"/>
          <p:nvPr/>
        </p:nvSpPr>
        <p:spPr>
          <a:xfrm>
            <a:off x="3338159" y="8962194"/>
            <a:ext cx="7444186" cy="6159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04 - KẾT HỢP CÁC MÔ HÌNH</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2509116" y="4296428"/>
            <a:ext cx="13269767" cy="4961872"/>
          </a:xfrm>
          <a:custGeom>
            <a:avLst/>
            <a:gdLst/>
            <a:ahLst/>
            <a:cxnLst/>
            <a:rect l="l" t="t" r="r" b="b"/>
            <a:pathLst>
              <a:path w="13269767" h="4961872">
                <a:moveTo>
                  <a:pt x="0" y="0"/>
                </a:moveTo>
                <a:lnTo>
                  <a:pt x="13269768" y="0"/>
                </a:lnTo>
                <a:lnTo>
                  <a:pt x="13269768" y="4961872"/>
                </a:lnTo>
                <a:lnTo>
                  <a:pt x="0" y="4961872"/>
                </a:lnTo>
                <a:lnTo>
                  <a:pt x="0" y="0"/>
                </a:lnTo>
                <a:close/>
              </a:path>
            </a:pathLst>
          </a:custGeom>
          <a:blipFill>
            <a:blip r:embed="rId2"/>
            <a:stretch>
              <a:fillRect/>
            </a:stretch>
          </a:blipFill>
        </p:spPr>
      </p:sp>
      <p:sp>
        <p:nvSpPr>
          <p:cNvPr id="3" name="TextBox 3"/>
          <p:cNvSpPr txBox="1"/>
          <p:nvPr/>
        </p:nvSpPr>
        <p:spPr>
          <a:xfrm>
            <a:off x="1028700" y="1028700"/>
            <a:ext cx="9619687" cy="1520824"/>
          </a:xfrm>
          <a:prstGeom prst="rect">
            <a:avLst/>
          </a:prstGeom>
        </p:spPr>
        <p:txBody>
          <a:bodyPr lIns="0" tIns="0" rIns="0" bIns="0" rtlCol="0" anchor="t">
            <a:spAutoFit/>
          </a:bodyPr>
          <a:lstStyle/>
          <a:p>
            <a:pPr algn="l">
              <a:lnSpc>
                <a:spcPts val="9999"/>
              </a:lnSpc>
            </a:pPr>
            <a:r>
              <a:rPr lang="en-US" sz="9999">
                <a:solidFill>
                  <a:srgbClr val="227C9D"/>
                </a:solidFill>
                <a:latin typeface="Kollektif Bold"/>
              </a:rPr>
              <a:t>KẾT QUẢ</a:t>
            </a:r>
          </a:p>
        </p:txBody>
      </p:sp>
      <p:sp>
        <p:nvSpPr>
          <p:cNvPr id="4" name="TextBox 4"/>
          <p:cNvSpPr txBox="1"/>
          <p:nvPr/>
        </p:nvSpPr>
        <p:spPr>
          <a:xfrm>
            <a:off x="1028700" y="2850093"/>
            <a:ext cx="11241543" cy="844677"/>
          </a:xfrm>
          <a:prstGeom prst="rect">
            <a:avLst/>
          </a:prstGeom>
        </p:spPr>
        <p:txBody>
          <a:bodyPr lIns="0" tIns="0" rIns="0" bIns="0" rtlCol="0" anchor="t">
            <a:spAutoFit/>
          </a:bodyPr>
          <a:lstStyle/>
          <a:p>
            <a:pPr algn="l">
              <a:lnSpc>
                <a:spcPts val="5544"/>
              </a:lnSpc>
            </a:pPr>
            <a:r>
              <a:rPr lang="en-US" sz="5600">
                <a:solidFill>
                  <a:srgbClr val="227C9D"/>
                </a:solidFill>
                <a:latin typeface="Kollektif Bold"/>
              </a:rPr>
              <a:t>KẾT QUẢ HUẤN LUYỆN MÔ HÌNH</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3547694" y="4608482"/>
            <a:ext cx="10320397" cy="3840606"/>
          </a:xfrm>
          <a:custGeom>
            <a:avLst/>
            <a:gdLst/>
            <a:ahLst/>
            <a:cxnLst/>
            <a:rect l="l" t="t" r="r" b="b"/>
            <a:pathLst>
              <a:path w="10320397" h="3840606">
                <a:moveTo>
                  <a:pt x="0" y="0"/>
                </a:moveTo>
                <a:lnTo>
                  <a:pt x="10320396" y="0"/>
                </a:lnTo>
                <a:lnTo>
                  <a:pt x="10320396" y="3840605"/>
                </a:lnTo>
                <a:lnTo>
                  <a:pt x="0" y="3840605"/>
                </a:lnTo>
                <a:lnTo>
                  <a:pt x="0" y="0"/>
                </a:lnTo>
                <a:close/>
              </a:path>
            </a:pathLst>
          </a:custGeom>
          <a:blipFill>
            <a:blip r:embed="rId2"/>
            <a:stretch>
              <a:fillRect/>
            </a:stretch>
          </a:blipFill>
        </p:spPr>
      </p:sp>
      <p:sp>
        <p:nvSpPr>
          <p:cNvPr id="3" name="TextBox 3"/>
          <p:cNvSpPr txBox="1"/>
          <p:nvPr/>
        </p:nvSpPr>
        <p:spPr>
          <a:xfrm>
            <a:off x="1028700" y="1028700"/>
            <a:ext cx="9619687" cy="1520824"/>
          </a:xfrm>
          <a:prstGeom prst="rect">
            <a:avLst/>
          </a:prstGeom>
        </p:spPr>
        <p:txBody>
          <a:bodyPr lIns="0" tIns="0" rIns="0" bIns="0" rtlCol="0" anchor="t">
            <a:spAutoFit/>
          </a:bodyPr>
          <a:lstStyle/>
          <a:p>
            <a:pPr algn="l">
              <a:lnSpc>
                <a:spcPts val="9999"/>
              </a:lnSpc>
            </a:pPr>
            <a:r>
              <a:rPr lang="en-US" sz="9999">
                <a:solidFill>
                  <a:srgbClr val="227C9D"/>
                </a:solidFill>
                <a:latin typeface="Kollektif Bold"/>
              </a:rPr>
              <a:t>KẾT QUẢ</a:t>
            </a:r>
          </a:p>
        </p:txBody>
      </p:sp>
      <p:sp>
        <p:nvSpPr>
          <p:cNvPr id="4" name="TextBox 4"/>
          <p:cNvSpPr txBox="1"/>
          <p:nvPr/>
        </p:nvSpPr>
        <p:spPr>
          <a:xfrm>
            <a:off x="1028700" y="2850093"/>
            <a:ext cx="11241543" cy="844677"/>
          </a:xfrm>
          <a:prstGeom prst="rect">
            <a:avLst/>
          </a:prstGeom>
        </p:spPr>
        <p:txBody>
          <a:bodyPr lIns="0" tIns="0" rIns="0" bIns="0" rtlCol="0" anchor="t">
            <a:spAutoFit/>
          </a:bodyPr>
          <a:lstStyle/>
          <a:p>
            <a:pPr algn="l">
              <a:lnSpc>
                <a:spcPts val="5544"/>
              </a:lnSpc>
            </a:pPr>
            <a:r>
              <a:rPr lang="en-US" sz="5600">
                <a:solidFill>
                  <a:srgbClr val="227C9D"/>
                </a:solidFill>
                <a:latin typeface="Kollektif Bold"/>
              </a:rPr>
              <a:t>KẾT QUẢ HUẤN LUYỆN MÔ HÌNH</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028700" y="3999570"/>
            <a:ext cx="7232477" cy="4934180"/>
          </a:xfrm>
          <a:custGeom>
            <a:avLst/>
            <a:gdLst/>
            <a:ahLst/>
            <a:cxnLst/>
            <a:rect l="l" t="t" r="r" b="b"/>
            <a:pathLst>
              <a:path w="7232477" h="4934180">
                <a:moveTo>
                  <a:pt x="0" y="0"/>
                </a:moveTo>
                <a:lnTo>
                  <a:pt x="7232477" y="0"/>
                </a:lnTo>
                <a:lnTo>
                  <a:pt x="7232477" y="4934180"/>
                </a:lnTo>
                <a:lnTo>
                  <a:pt x="0" y="4934180"/>
                </a:lnTo>
                <a:lnTo>
                  <a:pt x="0" y="0"/>
                </a:lnTo>
                <a:close/>
              </a:path>
            </a:pathLst>
          </a:custGeom>
          <a:blipFill>
            <a:blip r:embed="rId2"/>
            <a:stretch>
              <a:fillRect l="-22345" t="-23452" r="-15961" b="-28595"/>
            </a:stretch>
          </a:blipFill>
        </p:spPr>
      </p:sp>
      <p:sp>
        <p:nvSpPr>
          <p:cNvPr id="3" name="Freeform 3"/>
          <p:cNvSpPr/>
          <p:nvPr/>
        </p:nvSpPr>
        <p:spPr>
          <a:xfrm>
            <a:off x="8841450" y="3999570"/>
            <a:ext cx="8238276" cy="4934180"/>
          </a:xfrm>
          <a:custGeom>
            <a:avLst/>
            <a:gdLst/>
            <a:ahLst/>
            <a:cxnLst/>
            <a:rect l="l" t="t" r="r" b="b"/>
            <a:pathLst>
              <a:path w="8238276" h="4934180">
                <a:moveTo>
                  <a:pt x="0" y="0"/>
                </a:moveTo>
                <a:lnTo>
                  <a:pt x="8238276" y="0"/>
                </a:lnTo>
                <a:lnTo>
                  <a:pt x="8238276" y="4934180"/>
                </a:lnTo>
                <a:lnTo>
                  <a:pt x="0" y="4934180"/>
                </a:lnTo>
                <a:lnTo>
                  <a:pt x="0" y="0"/>
                </a:lnTo>
                <a:close/>
              </a:path>
            </a:pathLst>
          </a:custGeom>
          <a:blipFill>
            <a:blip r:embed="rId3"/>
            <a:stretch>
              <a:fillRect l="-1861" r="-4975"/>
            </a:stretch>
          </a:blipFill>
        </p:spPr>
      </p:sp>
      <p:sp>
        <p:nvSpPr>
          <p:cNvPr id="4" name="TextBox 4"/>
          <p:cNvSpPr txBox="1"/>
          <p:nvPr/>
        </p:nvSpPr>
        <p:spPr>
          <a:xfrm>
            <a:off x="1028700" y="1028700"/>
            <a:ext cx="9619687" cy="1520824"/>
          </a:xfrm>
          <a:prstGeom prst="rect">
            <a:avLst/>
          </a:prstGeom>
        </p:spPr>
        <p:txBody>
          <a:bodyPr lIns="0" tIns="0" rIns="0" bIns="0" rtlCol="0" anchor="t">
            <a:spAutoFit/>
          </a:bodyPr>
          <a:lstStyle/>
          <a:p>
            <a:pPr algn="l">
              <a:lnSpc>
                <a:spcPts val="9999"/>
              </a:lnSpc>
            </a:pPr>
            <a:r>
              <a:rPr lang="en-US" sz="9999">
                <a:solidFill>
                  <a:srgbClr val="227C9D"/>
                </a:solidFill>
                <a:latin typeface="Kollektif Bold"/>
              </a:rPr>
              <a:t>KẾT QUẢ</a:t>
            </a:r>
          </a:p>
        </p:txBody>
      </p:sp>
      <p:sp>
        <p:nvSpPr>
          <p:cNvPr id="5" name="TextBox 5"/>
          <p:cNvSpPr txBox="1"/>
          <p:nvPr/>
        </p:nvSpPr>
        <p:spPr>
          <a:xfrm>
            <a:off x="1028700" y="2850093"/>
            <a:ext cx="11241543" cy="844677"/>
          </a:xfrm>
          <a:prstGeom prst="rect">
            <a:avLst/>
          </a:prstGeom>
        </p:spPr>
        <p:txBody>
          <a:bodyPr lIns="0" tIns="0" rIns="0" bIns="0" rtlCol="0" anchor="t">
            <a:spAutoFit/>
          </a:bodyPr>
          <a:lstStyle/>
          <a:p>
            <a:pPr algn="l">
              <a:lnSpc>
                <a:spcPts val="5544"/>
              </a:lnSpc>
            </a:pPr>
            <a:r>
              <a:rPr lang="en-US" sz="5600">
                <a:solidFill>
                  <a:srgbClr val="227C9D"/>
                </a:solidFill>
                <a:latin typeface="Kollektif Bold"/>
              </a:rPr>
              <a:t>KẾT QUẢ CUỐI CÙNG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3833915" y="3960810"/>
            <a:ext cx="10620170" cy="1886584"/>
          </a:xfrm>
          <a:prstGeom prst="rect">
            <a:avLst/>
          </a:prstGeom>
        </p:spPr>
        <p:txBody>
          <a:bodyPr lIns="0" tIns="0" rIns="0" bIns="0" rtlCol="0" anchor="t">
            <a:spAutoFit/>
          </a:bodyPr>
          <a:lstStyle/>
          <a:p>
            <a:pPr algn="ctr">
              <a:lnSpc>
                <a:spcPts val="12399"/>
              </a:lnSpc>
            </a:pPr>
            <a:r>
              <a:rPr lang="en-US" sz="12399">
                <a:solidFill>
                  <a:srgbClr val="227C9D"/>
                </a:solidFill>
                <a:latin typeface="Kollektif Bold"/>
              </a:rPr>
              <a:t>THANK YOU</a:t>
            </a:r>
          </a:p>
        </p:txBody>
      </p:sp>
      <p:sp>
        <p:nvSpPr>
          <p:cNvPr id="3" name="Freeform 3"/>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Freeform 18"/>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9" name="Freeform 19"/>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0" name="Group 20"/>
          <p:cNvGrpSpPr/>
          <p:nvPr/>
        </p:nvGrpSpPr>
        <p:grpSpPr>
          <a:xfrm>
            <a:off x="13123603" y="5475036"/>
            <a:ext cx="8847511" cy="8855676"/>
            <a:chOff x="0" y="0"/>
            <a:chExt cx="11796681" cy="11807568"/>
          </a:xfrm>
        </p:grpSpPr>
        <p:grpSp>
          <p:nvGrpSpPr>
            <p:cNvPr id="21" name="Group 21"/>
            <p:cNvGrpSpPr/>
            <p:nvPr/>
          </p:nvGrpSpPr>
          <p:grpSpPr>
            <a:xfrm rot="2700000">
              <a:off x="1676828" y="2799524"/>
              <a:ext cx="9887197" cy="4753460"/>
              <a:chOff x="0" y="0"/>
              <a:chExt cx="660400" cy="317500"/>
            </a:xfrm>
          </p:grpSpPr>
          <p:sp>
            <p:nvSpPr>
              <p:cNvPr id="22" name="Freeform 22"/>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23" name="TextBox 23"/>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24" name="AutoShape 24"/>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25" name="AutoShape 25"/>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26" name="AutoShape 26"/>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27" name="AutoShape 27"/>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28" name="AutoShape 28"/>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29" name="AutoShape 29"/>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30" name="AutoShape 30"/>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31" name="AutoShape 31"/>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32" name="AutoShape 32"/>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grpSp>
        <p:nvGrpSpPr>
          <p:cNvPr id="33" name="Group 33"/>
          <p:cNvGrpSpPr/>
          <p:nvPr/>
        </p:nvGrpSpPr>
        <p:grpSpPr>
          <a:xfrm>
            <a:off x="-2634012" y="-5192964"/>
            <a:ext cx="8847511" cy="8855676"/>
            <a:chOff x="0" y="0"/>
            <a:chExt cx="11796681" cy="11807568"/>
          </a:xfrm>
        </p:grpSpPr>
        <p:grpSp>
          <p:nvGrpSpPr>
            <p:cNvPr id="34" name="Group 34"/>
            <p:cNvGrpSpPr/>
            <p:nvPr/>
          </p:nvGrpSpPr>
          <p:grpSpPr>
            <a:xfrm rot="2700000">
              <a:off x="1676828" y="2799524"/>
              <a:ext cx="9887197" cy="4753460"/>
              <a:chOff x="0" y="0"/>
              <a:chExt cx="660400" cy="317500"/>
            </a:xfrm>
          </p:grpSpPr>
          <p:sp>
            <p:nvSpPr>
              <p:cNvPr id="35" name="Freeform 35"/>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36" name="TextBox 36"/>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37" name="AutoShape 37"/>
            <p:cNvSpPr/>
            <p:nvPr/>
          </p:nvSpPr>
          <p:spPr>
            <a:xfrm>
              <a:off x="1060010" y="3892256"/>
              <a:ext cx="6913622" cy="6843603"/>
            </a:xfrm>
            <a:prstGeom prst="line">
              <a:avLst/>
            </a:prstGeom>
            <a:ln w="38100" cap="flat">
              <a:solidFill>
                <a:srgbClr val="8CA9AD"/>
              </a:solidFill>
              <a:prstDash val="solid"/>
              <a:headEnd type="none" w="sm" len="sm"/>
              <a:tailEnd type="none" w="sm" len="sm"/>
            </a:ln>
          </p:spPr>
        </p:sp>
        <p:sp>
          <p:nvSpPr>
            <p:cNvPr id="38" name="AutoShape 38"/>
            <p:cNvSpPr/>
            <p:nvPr/>
          </p:nvSpPr>
          <p:spPr>
            <a:xfrm>
              <a:off x="774748" y="4309159"/>
              <a:ext cx="6718471" cy="6718471"/>
            </a:xfrm>
            <a:prstGeom prst="line">
              <a:avLst/>
            </a:prstGeom>
            <a:ln w="38100" cap="flat">
              <a:solidFill>
                <a:srgbClr val="8CA9AD"/>
              </a:solidFill>
              <a:prstDash val="solid"/>
              <a:headEnd type="none" w="sm" len="sm"/>
              <a:tailEnd type="none" w="sm" len="sm"/>
            </a:ln>
          </p:spPr>
        </p:sp>
        <p:sp>
          <p:nvSpPr>
            <p:cNvPr id="39" name="AutoShape 39"/>
            <p:cNvSpPr/>
            <p:nvPr/>
          </p:nvSpPr>
          <p:spPr>
            <a:xfrm>
              <a:off x="535279" y="4787119"/>
              <a:ext cx="6489522" cy="6489522"/>
            </a:xfrm>
            <a:prstGeom prst="line">
              <a:avLst/>
            </a:prstGeom>
            <a:ln w="38100" cap="flat">
              <a:solidFill>
                <a:srgbClr val="8CA9AD"/>
              </a:solidFill>
              <a:prstDash val="solid"/>
              <a:headEnd type="none" w="sm" len="sm"/>
              <a:tailEnd type="none" w="sm" len="sm"/>
            </a:ln>
          </p:spPr>
        </p:sp>
        <p:sp>
          <p:nvSpPr>
            <p:cNvPr id="40" name="AutoShape 40"/>
            <p:cNvSpPr/>
            <p:nvPr/>
          </p:nvSpPr>
          <p:spPr>
            <a:xfrm>
              <a:off x="366406" y="5302142"/>
              <a:ext cx="6254021" cy="6254021"/>
            </a:xfrm>
            <a:prstGeom prst="line">
              <a:avLst/>
            </a:prstGeom>
            <a:ln w="38100" cap="flat">
              <a:solidFill>
                <a:srgbClr val="8CA9AD"/>
              </a:solidFill>
              <a:prstDash val="solid"/>
              <a:headEnd type="none" w="sm" len="sm"/>
              <a:tailEnd type="none" w="sm" len="sm"/>
            </a:ln>
          </p:spPr>
        </p:sp>
        <p:sp>
          <p:nvSpPr>
            <p:cNvPr id="41" name="AutoShape 41"/>
            <p:cNvSpPr/>
            <p:nvPr/>
          </p:nvSpPr>
          <p:spPr>
            <a:xfrm>
              <a:off x="174601" y="5888378"/>
              <a:ext cx="5796899" cy="5796899"/>
            </a:xfrm>
            <a:prstGeom prst="line">
              <a:avLst/>
            </a:prstGeom>
            <a:ln w="38100" cap="flat">
              <a:solidFill>
                <a:srgbClr val="8CA9AD"/>
              </a:solidFill>
              <a:prstDash val="solid"/>
              <a:headEnd type="none" w="sm" len="sm"/>
              <a:tailEnd type="none" w="sm" len="sm"/>
            </a:ln>
          </p:spPr>
        </p:sp>
        <p:sp>
          <p:nvSpPr>
            <p:cNvPr id="42" name="AutoShape 42"/>
            <p:cNvSpPr/>
            <p:nvPr/>
          </p:nvSpPr>
          <p:spPr>
            <a:xfrm>
              <a:off x="13508" y="6480010"/>
              <a:ext cx="5284799" cy="5314125"/>
            </a:xfrm>
            <a:prstGeom prst="line">
              <a:avLst/>
            </a:prstGeom>
            <a:ln w="38100" cap="flat">
              <a:solidFill>
                <a:srgbClr val="8CA9AD"/>
              </a:solidFill>
              <a:prstDash val="solid"/>
              <a:headEnd type="none" w="sm" len="sm"/>
              <a:tailEnd type="none" w="sm" len="sm"/>
            </a:ln>
          </p:spPr>
        </p:sp>
        <p:sp>
          <p:nvSpPr>
            <p:cNvPr id="43" name="AutoShape 43"/>
            <p:cNvSpPr/>
            <p:nvPr/>
          </p:nvSpPr>
          <p:spPr>
            <a:xfrm>
              <a:off x="47865" y="7228854"/>
              <a:ext cx="4503313" cy="4480077"/>
            </a:xfrm>
            <a:prstGeom prst="line">
              <a:avLst/>
            </a:prstGeom>
            <a:ln w="38100" cap="flat">
              <a:solidFill>
                <a:srgbClr val="8CA9AD"/>
              </a:solidFill>
              <a:prstDash val="solid"/>
              <a:headEnd type="none" w="sm" len="sm"/>
              <a:tailEnd type="none" w="sm" len="sm"/>
            </a:ln>
          </p:spPr>
        </p:sp>
        <p:sp>
          <p:nvSpPr>
            <p:cNvPr id="44" name="AutoShape 44"/>
            <p:cNvSpPr/>
            <p:nvPr/>
          </p:nvSpPr>
          <p:spPr>
            <a:xfrm>
              <a:off x="165620" y="8131631"/>
              <a:ext cx="3504797" cy="3562626"/>
            </a:xfrm>
            <a:prstGeom prst="line">
              <a:avLst/>
            </a:prstGeom>
            <a:ln w="38100" cap="flat">
              <a:solidFill>
                <a:srgbClr val="8CA9AD"/>
              </a:solidFill>
              <a:prstDash val="solid"/>
              <a:headEnd type="none" w="sm" len="sm"/>
              <a:tailEnd type="none" w="sm" len="sm"/>
            </a:ln>
          </p:spPr>
        </p:sp>
        <p:sp>
          <p:nvSpPr>
            <p:cNvPr id="45" name="AutoShape 45"/>
            <p:cNvSpPr/>
            <p:nvPr/>
          </p:nvSpPr>
          <p:spPr>
            <a:xfrm>
              <a:off x="676661" y="9346264"/>
              <a:ext cx="1790115" cy="1790115"/>
            </a:xfrm>
            <a:prstGeom prst="line">
              <a:avLst/>
            </a:prstGeom>
            <a:ln w="38100" cap="flat">
              <a:solidFill>
                <a:srgbClr val="8CA9AD"/>
              </a:solidFill>
              <a:prstDash val="solid"/>
              <a:headEnd type="none" w="sm" len="sm"/>
              <a:tailEnd type="none" w="sm" len="sm"/>
            </a:ln>
          </p:spPr>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grpSp>
        <p:nvGrpSpPr>
          <p:cNvPr id="2" name="Group 2"/>
          <p:cNvGrpSpPr/>
          <p:nvPr/>
        </p:nvGrpSpPr>
        <p:grpSpPr>
          <a:xfrm rot="2700000">
            <a:off x="14381224" y="8238923"/>
            <a:ext cx="7415398" cy="3565095"/>
            <a:chOff x="0" y="0"/>
            <a:chExt cx="660400" cy="317500"/>
          </a:xfrm>
        </p:grpSpPr>
        <p:sp>
          <p:nvSpPr>
            <p:cNvPr id="3" name="Freeform 3"/>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4" name="TextBox 4"/>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5" name="AutoShape 5"/>
          <p:cNvSpPr/>
          <p:nvPr/>
        </p:nvSpPr>
        <p:spPr>
          <a:xfrm>
            <a:off x="13864617" y="9268403"/>
            <a:ext cx="4690515" cy="4690515"/>
          </a:xfrm>
          <a:prstGeom prst="line">
            <a:avLst/>
          </a:prstGeom>
          <a:ln w="28575" cap="flat">
            <a:solidFill>
              <a:srgbClr val="8CA9AD"/>
            </a:solidFill>
            <a:prstDash val="solid"/>
            <a:headEnd type="none" w="sm" len="sm"/>
            <a:tailEnd type="none" w="sm" len="sm"/>
          </a:ln>
        </p:spPr>
      </p:sp>
      <p:sp>
        <p:nvSpPr>
          <p:cNvPr id="6" name="AutoShape 6"/>
          <p:cNvSpPr/>
          <p:nvPr/>
        </p:nvSpPr>
        <p:spPr>
          <a:xfrm>
            <a:off x="13404641" y="9792355"/>
            <a:ext cx="4347674" cy="4347674"/>
          </a:xfrm>
          <a:prstGeom prst="line">
            <a:avLst/>
          </a:prstGeom>
          <a:ln w="28575" cap="flat">
            <a:solidFill>
              <a:srgbClr val="8CA9AD"/>
            </a:solidFill>
            <a:prstDash val="solid"/>
            <a:headEnd type="none" w="sm" len="sm"/>
            <a:tailEnd type="none" w="sm" len="sm"/>
          </a:ln>
        </p:spPr>
      </p:sp>
      <p:sp>
        <p:nvSpPr>
          <p:cNvPr id="7" name="TextBox 7"/>
          <p:cNvSpPr txBox="1"/>
          <p:nvPr/>
        </p:nvSpPr>
        <p:spPr>
          <a:xfrm>
            <a:off x="2710979" y="2435906"/>
            <a:ext cx="12866041" cy="152082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GIỚI THIỆU</a:t>
            </a:r>
          </a:p>
        </p:txBody>
      </p:sp>
      <p:sp>
        <p:nvSpPr>
          <p:cNvPr id="8" name="TextBox 8"/>
          <p:cNvSpPr txBox="1"/>
          <p:nvPr/>
        </p:nvSpPr>
        <p:spPr>
          <a:xfrm>
            <a:off x="2985902" y="4558130"/>
            <a:ext cx="13961895" cy="2933700"/>
          </a:xfrm>
          <a:prstGeom prst="rect">
            <a:avLst/>
          </a:prstGeom>
        </p:spPr>
        <p:txBody>
          <a:bodyPr lIns="0" tIns="0" rIns="0" bIns="0" rtlCol="0" anchor="t">
            <a:spAutoFit/>
          </a:bodyPr>
          <a:lstStyle/>
          <a:p>
            <a:pPr algn="just">
              <a:lnSpc>
                <a:spcPts val="3360"/>
              </a:lnSpc>
            </a:pPr>
            <a:r>
              <a:rPr lang="en-US" sz="2800">
                <a:solidFill>
                  <a:srgbClr val="545454"/>
                </a:solidFill>
                <a:latin typeface="DM Sans"/>
              </a:rPr>
              <a:t>Hệ thống IoT đo nhịp tim, nồng độ oxy, số bước đi và cảnh báo sức khỏe là một giải pháp công nghệ tiên tiến, được thiết kế để theo dõi và cải thiện tình trạng sức khỏe của người dùng. Hệ thống này sử dụng các cảm biến để thu thập dữ liệu về nhịp tim, nồng độ oxy trong máu và số bước đi. Dữ liệu sau đó được truyền tải liên tục đến Blynk thông qua mạng Internet và sử dụng các mô hình học máy để dự đoán tình trạng sức khỏe, cho phép người dùng theo dõi tình trạng sức khỏe của mình mọi lúc, mọi nơi.</a:t>
            </a:r>
          </a:p>
        </p:txBody>
      </p:sp>
      <p:grpSp>
        <p:nvGrpSpPr>
          <p:cNvPr id="9" name="Group 9"/>
          <p:cNvGrpSpPr/>
          <p:nvPr/>
        </p:nvGrpSpPr>
        <p:grpSpPr>
          <a:xfrm rot="2700000">
            <a:off x="-1376391" y="-3093321"/>
            <a:ext cx="7415398" cy="3565095"/>
            <a:chOff x="0" y="0"/>
            <a:chExt cx="660400" cy="317500"/>
          </a:xfrm>
        </p:grpSpPr>
        <p:sp>
          <p:nvSpPr>
            <p:cNvPr id="10" name="Freeform 10"/>
            <p:cNvSpPr/>
            <p:nvPr/>
          </p:nvSpPr>
          <p:spPr>
            <a:xfrm>
              <a:off x="0" y="0"/>
              <a:ext cx="660400" cy="317500"/>
            </a:xfrm>
            <a:custGeom>
              <a:avLst/>
              <a:gdLst/>
              <a:ahLst/>
              <a:cxnLst/>
              <a:rect l="l" t="t" r="r" b="b"/>
              <a:pathLst>
                <a:path w="660400" h="317500">
                  <a:moveTo>
                    <a:pt x="220252" y="19070"/>
                  </a:moveTo>
                  <a:cubicBezTo>
                    <a:pt x="254000" y="7556"/>
                    <a:pt x="292600" y="0"/>
                    <a:pt x="330378" y="0"/>
                  </a:cubicBezTo>
                  <a:cubicBezTo>
                    <a:pt x="368157" y="0"/>
                    <a:pt x="404509" y="6476"/>
                    <a:pt x="438009" y="17990"/>
                  </a:cubicBezTo>
                  <a:cubicBezTo>
                    <a:pt x="438723" y="18350"/>
                    <a:pt x="439435" y="18350"/>
                    <a:pt x="440148" y="18710"/>
                  </a:cubicBezTo>
                  <a:cubicBezTo>
                    <a:pt x="565955" y="64765"/>
                    <a:pt x="658618" y="186379"/>
                    <a:pt x="660400" y="317500"/>
                  </a:cubicBezTo>
                  <a:lnTo>
                    <a:pt x="660400" y="317500"/>
                  </a:lnTo>
                  <a:lnTo>
                    <a:pt x="0" y="317500"/>
                  </a:lnTo>
                  <a:lnTo>
                    <a:pt x="0" y="317500"/>
                  </a:lnTo>
                  <a:cubicBezTo>
                    <a:pt x="1782" y="185660"/>
                    <a:pt x="93019" y="64045"/>
                    <a:pt x="220252" y="19070"/>
                  </a:cubicBezTo>
                  <a:close/>
                </a:path>
              </a:pathLst>
            </a:custGeom>
            <a:solidFill>
              <a:srgbClr val="000000">
                <a:alpha val="0"/>
              </a:srgbClr>
            </a:solidFill>
            <a:ln w="28575" cap="sq">
              <a:solidFill>
                <a:srgbClr val="8CA9AD"/>
              </a:solidFill>
              <a:prstDash val="solid"/>
              <a:miter/>
            </a:ln>
          </p:spPr>
        </p:sp>
        <p:sp>
          <p:nvSpPr>
            <p:cNvPr id="11" name="TextBox 11"/>
            <p:cNvSpPr txBox="1"/>
            <p:nvPr/>
          </p:nvSpPr>
          <p:spPr>
            <a:xfrm>
              <a:off x="0" y="146050"/>
              <a:ext cx="660400" cy="171450"/>
            </a:xfrm>
            <a:prstGeom prst="rect">
              <a:avLst/>
            </a:prstGeom>
          </p:spPr>
          <p:txBody>
            <a:bodyPr lIns="50800" tIns="50800" rIns="50800" bIns="50800" rtlCol="0" anchor="ctr"/>
            <a:lstStyle/>
            <a:p>
              <a:pPr algn="ctr">
                <a:lnSpc>
                  <a:spcPts val="2553"/>
                </a:lnSpc>
              </a:pPr>
              <a:endParaRPr/>
            </a:p>
          </p:txBody>
        </p:sp>
      </p:grpSp>
      <p:sp>
        <p:nvSpPr>
          <p:cNvPr id="12" name="AutoShape 12"/>
          <p:cNvSpPr/>
          <p:nvPr/>
        </p:nvSpPr>
        <p:spPr>
          <a:xfrm>
            <a:off x="-1839005" y="-2273771"/>
            <a:ext cx="5185216" cy="5132702"/>
          </a:xfrm>
          <a:prstGeom prst="line">
            <a:avLst/>
          </a:prstGeom>
          <a:ln w="28575" cap="flat">
            <a:solidFill>
              <a:srgbClr val="8CA9AD"/>
            </a:solidFill>
            <a:prstDash val="solid"/>
            <a:headEnd type="none" w="sm" len="sm"/>
            <a:tailEnd type="none" w="sm" len="sm"/>
          </a:ln>
        </p:spPr>
      </p:sp>
      <p:sp>
        <p:nvSpPr>
          <p:cNvPr id="13" name="AutoShape 13"/>
          <p:cNvSpPr/>
          <p:nvPr/>
        </p:nvSpPr>
        <p:spPr>
          <a:xfrm>
            <a:off x="-2052951" y="-1961095"/>
            <a:ext cx="5038853" cy="5038853"/>
          </a:xfrm>
          <a:prstGeom prst="line">
            <a:avLst/>
          </a:prstGeom>
          <a:ln w="28575" cap="flat">
            <a:solidFill>
              <a:srgbClr val="8CA9AD"/>
            </a:solidFill>
            <a:prstDash val="solid"/>
            <a:headEnd type="none" w="sm" len="sm"/>
            <a:tailEnd type="none" w="sm" len="sm"/>
          </a:ln>
        </p:spPr>
      </p:sp>
      <p:sp>
        <p:nvSpPr>
          <p:cNvPr id="14" name="AutoShape 14"/>
          <p:cNvSpPr/>
          <p:nvPr/>
        </p:nvSpPr>
        <p:spPr>
          <a:xfrm>
            <a:off x="-2232553" y="-1602625"/>
            <a:ext cx="4867141" cy="4867141"/>
          </a:xfrm>
          <a:prstGeom prst="line">
            <a:avLst/>
          </a:prstGeom>
          <a:ln w="28575" cap="flat">
            <a:solidFill>
              <a:srgbClr val="8CA9AD"/>
            </a:solidFill>
            <a:prstDash val="solid"/>
            <a:headEnd type="none" w="sm" len="sm"/>
            <a:tailEnd type="none" w="sm" len="sm"/>
          </a:ln>
        </p:spPr>
      </p:sp>
      <p:sp>
        <p:nvSpPr>
          <p:cNvPr id="15" name="AutoShape 15"/>
          <p:cNvSpPr/>
          <p:nvPr/>
        </p:nvSpPr>
        <p:spPr>
          <a:xfrm>
            <a:off x="-2359208" y="-1216357"/>
            <a:ext cx="4690515" cy="4690515"/>
          </a:xfrm>
          <a:prstGeom prst="line">
            <a:avLst/>
          </a:prstGeom>
          <a:ln w="28575" cap="flat">
            <a:solidFill>
              <a:srgbClr val="8CA9AD"/>
            </a:solidFill>
            <a:prstDash val="solid"/>
            <a:headEnd type="none" w="sm" len="sm"/>
            <a:tailEnd type="none" w="sm" len="sm"/>
          </a:ln>
        </p:spPr>
      </p:sp>
      <p:sp>
        <p:nvSpPr>
          <p:cNvPr id="16" name="AutoShape 16"/>
          <p:cNvSpPr/>
          <p:nvPr/>
        </p:nvSpPr>
        <p:spPr>
          <a:xfrm>
            <a:off x="-2503062" y="-776680"/>
            <a:ext cx="4347674" cy="4347674"/>
          </a:xfrm>
          <a:prstGeom prst="line">
            <a:avLst/>
          </a:prstGeom>
          <a:ln w="28575" cap="flat">
            <a:solidFill>
              <a:srgbClr val="8CA9AD"/>
            </a:solidFill>
            <a:prstDash val="solid"/>
            <a:headEnd type="none" w="sm" len="sm"/>
            <a:tailEnd type="none" w="sm" len="sm"/>
          </a:ln>
        </p:spPr>
      </p:sp>
      <p:sp>
        <p:nvSpPr>
          <p:cNvPr id="17" name="AutoShape 17"/>
          <p:cNvSpPr/>
          <p:nvPr/>
        </p:nvSpPr>
        <p:spPr>
          <a:xfrm>
            <a:off x="-2623881" y="-332957"/>
            <a:ext cx="3963599" cy="3985594"/>
          </a:xfrm>
          <a:prstGeom prst="line">
            <a:avLst/>
          </a:prstGeom>
          <a:ln w="28575" cap="flat">
            <a:solidFill>
              <a:srgbClr val="8CA9AD"/>
            </a:solidFill>
            <a:prstDash val="solid"/>
            <a:headEnd type="none" w="sm" len="sm"/>
            <a:tailEnd type="none" w="sm" len="sm"/>
          </a:ln>
        </p:spPr>
      </p:sp>
      <p:sp>
        <p:nvSpPr>
          <p:cNvPr id="18" name="AutoShape 18"/>
          <p:cNvSpPr/>
          <p:nvPr/>
        </p:nvSpPr>
        <p:spPr>
          <a:xfrm>
            <a:off x="-2598114" y="228677"/>
            <a:ext cx="3377485" cy="3360058"/>
          </a:xfrm>
          <a:prstGeom prst="line">
            <a:avLst/>
          </a:prstGeom>
          <a:ln w="28575" cap="flat">
            <a:solidFill>
              <a:srgbClr val="8CA9AD"/>
            </a:solidFill>
            <a:prstDash val="solid"/>
            <a:headEnd type="none" w="sm" len="sm"/>
            <a:tailEnd type="none" w="sm" len="sm"/>
          </a:ln>
        </p:spPr>
      </p:sp>
      <p:sp>
        <p:nvSpPr>
          <p:cNvPr id="19" name="AutoShape 19"/>
          <p:cNvSpPr/>
          <p:nvPr/>
        </p:nvSpPr>
        <p:spPr>
          <a:xfrm>
            <a:off x="-2509797" y="905760"/>
            <a:ext cx="2628598" cy="2671969"/>
          </a:xfrm>
          <a:prstGeom prst="line">
            <a:avLst/>
          </a:prstGeom>
          <a:ln w="28575" cap="flat">
            <a:solidFill>
              <a:srgbClr val="8CA9AD"/>
            </a:solidFill>
            <a:prstDash val="solid"/>
            <a:headEnd type="none" w="sm" len="sm"/>
            <a:tailEnd type="none" w="sm" len="sm"/>
          </a:ln>
        </p:spPr>
      </p:sp>
      <p:sp>
        <p:nvSpPr>
          <p:cNvPr id="20" name="Freeform 20"/>
          <p:cNvSpPr/>
          <p:nvPr/>
        </p:nvSpPr>
        <p:spPr>
          <a:xfrm>
            <a:off x="17204191"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1" name="Freeform 21"/>
          <p:cNvSpPr/>
          <p:nvPr/>
        </p:nvSpPr>
        <p:spPr>
          <a:xfrm>
            <a:off x="17204191"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rot="5400000" flipH="1" flipV="1">
            <a:off x="17204191"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3" name="Freeform 23"/>
          <p:cNvSpPr/>
          <p:nvPr/>
        </p:nvSpPr>
        <p:spPr>
          <a:xfrm>
            <a:off x="16120382" y="-551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4" name="Freeform 24"/>
          <p:cNvSpPr/>
          <p:nvPr/>
        </p:nvSpPr>
        <p:spPr>
          <a:xfrm rot="5400000">
            <a:off x="15036573" y="102870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5" name="Freeform 25"/>
          <p:cNvSpPr/>
          <p:nvPr/>
        </p:nvSpPr>
        <p:spPr>
          <a:xfrm rot="-10800000">
            <a:off x="16120382" y="211250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6" name="Freeform 26"/>
          <p:cNvSpPr/>
          <p:nvPr/>
        </p:nvSpPr>
        <p:spPr>
          <a:xfrm rot="-10800000" flipH="1" flipV="1">
            <a:off x="15036573" y="21125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7" name="Freeform 27"/>
          <p:cNvSpPr/>
          <p:nvPr/>
        </p:nvSpPr>
        <p:spPr>
          <a:xfrm rot="5400000" flipH="1" flipV="1">
            <a:off x="12770705" y="-5510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Freeform 28"/>
          <p:cNvSpPr/>
          <p:nvPr/>
        </p:nvSpPr>
        <p:spPr>
          <a:xfrm rot="-10800000" flipH="1" flipV="1">
            <a:off x="12770705" y="1028700"/>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29"/>
          <p:cNvSpPr/>
          <p:nvPr/>
        </p:nvSpPr>
        <p:spPr>
          <a:xfrm rot="-10800000">
            <a:off x="9525" y="7044155"/>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0" name="Freeform 30"/>
          <p:cNvSpPr/>
          <p:nvPr/>
        </p:nvSpPr>
        <p:spPr>
          <a:xfrm>
            <a:off x="1083809" y="707273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1" name="Freeform 31"/>
          <p:cNvSpPr/>
          <p:nvPr/>
        </p:nvSpPr>
        <p:spPr>
          <a:xfrm>
            <a:off x="0" y="81565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2" name="Freeform 32"/>
          <p:cNvSpPr/>
          <p:nvPr/>
        </p:nvSpPr>
        <p:spPr>
          <a:xfrm rot="-10800000">
            <a:off x="0"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3" name="Freeform 33"/>
          <p:cNvSpPr/>
          <p:nvPr/>
        </p:nvSpPr>
        <p:spPr>
          <a:xfrm rot="-5400000">
            <a:off x="1083809" y="92403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4" name="Freeform 34"/>
          <p:cNvSpPr/>
          <p:nvPr/>
        </p:nvSpPr>
        <p:spPr>
          <a:xfrm rot="-10800000">
            <a:off x="3321750"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a:off x="3321750" y="818511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6" name="Freeform 36"/>
          <p:cNvSpPr/>
          <p:nvPr/>
        </p:nvSpPr>
        <p:spPr>
          <a:xfrm rot="5400000">
            <a:off x="4405559" y="92689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22">
            <a:extLst>
              <a:ext uri="{FF2B5EF4-FFF2-40B4-BE49-F238E27FC236}">
                <a16:creationId xmlns:a16="http://schemas.microsoft.com/office/drawing/2014/main" id="{7E7A6EBA-754A-6099-662D-A84FEBB37F4A}"/>
              </a:ext>
            </a:extLst>
          </p:cNvPr>
          <p:cNvSpPr txBox="1"/>
          <p:nvPr/>
        </p:nvSpPr>
        <p:spPr>
          <a:xfrm>
            <a:off x="3902535" y="3273048"/>
            <a:ext cx="7729336" cy="615950"/>
          </a:xfrm>
          <a:prstGeom prst="rect">
            <a:avLst/>
          </a:prstGeom>
        </p:spPr>
        <p:txBody>
          <a:bodyPr lIns="0" tIns="0" rIns="0" bIns="0" rtlCol="0" anchor="t">
            <a:spAutoFit/>
          </a:bodyPr>
          <a:lstStyle/>
          <a:p>
            <a:pPr algn="l">
              <a:lnSpc>
                <a:spcPts val="4000"/>
              </a:lnSpc>
            </a:pPr>
            <a:r>
              <a:rPr lang="en-US" sz="4000" dirty="0">
                <a:solidFill>
                  <a:srgbClr val="FFFFFF"/>
                </a:solidFill>
                <a:latin typeface="Kollektif Bold"/>
              </a:rPr>
              <a:t>01 - THIẾT KẾ HỆ THỐNG IOT</a:t>
            </a:r>
          </a:p>
        </p:txBody>
      </p:sp>
      <p:sp>
        <p:nvSpPr>
          <p:cNvPr id="15" name="TextBox 23">
            <a:extLst>
              <a:ext uri="{FF2B5EF4-FFF2-40B4-BE49-F238E27FC236}">
                <a16:creationId xmlns:a16="http://schemas.microsoft.com/office/drawing/2014/main" id="{AC1F3525-CC6E-6DE4-8F23-1EEA7EA6F6A9}"/>
              </a:ext>
            </a:extLst>
          </p:cNvPr>
          <p:cNvSpPr txBox="1"/>
          <p:nvPr/>
        </p:nvSpPr>
        <p:spPr>
          <a:xfrm>
            <a:off x="3902535" y="5291933"/>
            <a:ext cx="6882773" cy="6159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02 - HUẤN LUYỆN MÔ HÌNH</a:t>
            </a:r>
          </a:p>
        </p:txBody>
      </p:sp>
      <p:sp>
        <p:nvSpPr>
          <p:cNvPr id="16" name="TextBox 24">
            <a:extLst>
              <a:ext uri="{FF2B5EF4-FFF2-40B4-BE49-F238E27FC236}">
                <a16:creationId xmlns:a16="http://schemas.microsoft.com/office/drawing/2014/main" id="{52E6FFE8-2AAD-FAAB-BCC7-3D579142DCFE}"/>
              </a:ext>
            </a:extLst>
          </p:cNvPr>
          <p:cNvSpPr txBox="1"/>
          <p:nvPr/>
        </p:nvSpPr>
        <p:spPr>
          <a:xfrm>
            <a:off x="3902535" y="7310817"/>
            <a:ext cx="6318909" cy="615950"/>
          </a:xfrm>
          <a:prstGeom prst="rect">
            <a:avLst/>
          </a:prstGeom>
        </p:spPr>
        <p:txBody>
          <a:bodyPr lIns="0" tIns="0" rIns="0" bIns="0" rtlCol="0" anchor="t">
            <a:spAutoFit/>
          </a:bodyPr>
          <a:lstStyle/>
          <a:p>
            <a:pPr algn="l">
              <a:lnSpc>
                <a:spcPts val="4000"/>
              </a:lnSpc>
            </a:pPr>
            <a:r>
              <a:rPr lang="en-US" sz="4000" dirty="0">
                <a:solidFill>
                  <a:srgbClr val="FFFFFF"/>
                </a:solidFill>
                <a:latin typeface="Kollektif Bold"/>
              </a:rPr>
              <a:t>03 - KẾT QUẢ THU ĐƯỢC</a:t>
            </a:r>
          </a:p>
        </p:txBody>
      </p:sp>
      <p:sp>
        <p:nvSpPr>
          <p:cNvPr id="17" name="TextBox 25">
            <a:extLst>
              <a:ext uri="{FF2B5EF4-FFF2-40B4-BE49-F238E27FC236}">
                <a16:creationId xmlns:a16="http://schemas.microsoft.com/office/drawing/2014/main" id="{5FDCC9AD-F0C3-5DC2-6125-25F2D672D25E}"/>
              </a:ext>
            </a:extLst>
          </p:cNvPr>
          <p:cNvSpPr txBox="1"/>
          <p:nvPr/>
        </p:nvSpPr>
        <p:spPr>
          <a:xfrm>
            <a:off x="3558964" y="979399"/>
            <a:ext cx="7600032" cy="705321"/>
          </a:xfrm>
          <a:prstGeom prst="rect">
            <a:avLst/>
          </a:prstGeom>
        </p:spPr>
        <p:txBody>
          <a:bodyPr lIns="0" tIns="0" rIns="0" bIns="0" rtlCol="0" anchor="t">
            <a:spAutoFit/>
          </a:bodyPr>
          <a:lstStyle/>
          <a:p>
            <a:pPr algn="ctr">
              <a:lnSpc>
                <a:spcPts val="5544"/>
              </a:lnSpc>
            </a:pPr>
            <a:r>
              <a:rPr lang="vi-VN" sz="5600" dirty="0">
                <a:solidFill>
                  <a:srgbClr val="227C9D"/>
                </a:solidFill>
                <a:latin typeface="Kollektif Bold"/>
              </a:rPr>
              <a:t>THÀNH VIÊN</a:t>
            </a:r>
            <a:endParaRPr lang="en-US" sz="5600" dirty="0">
              <a:solidFill>
                <a:srgbClr val="227C9D"/>
              </a:solidFill>
              <a:latin typeface="Kollektif Bold"/>
            </a:endParaRPr>
          </a:p>
        </p:txBody>
      </p:sp>
      <p:graphicFrame>
        <p:nvGraphicFramePr>
          <p:cNvPr id="18" name="Table 17">
            <a:extLst>
              <a:ext uri="{FF2B5EF4-FFF2-40B4-BE49-F238E27FC236}">
                <a16:creationId xmlns:a16="http://schemas.microsoft.com/office/drawing/2014/main" id="{A554AFFA-75DD-3F9E-8DD5-45B9C82FD694}"/>
              </a:ext>
            </a:extLst>
          </p:cNvPr>
          <p:cNvGraphicFramePr>
            <a:graphicFrameLocks noGrp="1"/>
          </p:cNvGraphicFramePr>
          <p:nvPr>
            <p:extLst>
              <p:ext uri="{D42A27DB-BD31-4B8C-83A1-F6EECF244321}">
                <p14:modId xmlns:p14="http://schemas.microsoft.com/office/powerpoint/2010/main" val="1368709273"/>
              </p:ext>
            </p:extLst>
          </p:nvPr>
        </p:nvGraphicFramePr>
        <p:xfrm>
          <a:off x="3870580" y="3748188"/>
          <a:ext cx="10351770" cy="3703440"/>
        </p:xfrm>
        <a:graphic>
          <a:graphicData uri="http://schemas.openxmlformats.org/drawingml/2006/table">
            <a:tbl>
              <a:tblPr/>
              <a:tblGrid>
                <a:gridCol w="2973150">
                  <a:extLst>
                    <a:ext uri="{9D8B030D-6E8A-4147-A177-3AD203B41FA5}">
                      <a16:colId xmlns:a16="http://schemas.microsoft.com/office/drawing/2014/main" val="2677543480"/>
                    </a:ext>
                  </a:extLst>
                </a:gridCol>
                <a:gridCol w="7378620">
                  <a:extLst>
                    <a:ext uri="{9D8B030D-6E8A-4147-A177-3AD203B41FA5}">
                      <a16:colId xmlns:a16="http://schemas.microsoft.com/office/drawing/2014/main" val="3530311394"/>
                    </a:ext>
                  </a:extLst>
                </a:gridCol>
              </a:tblGrid>
              <a:tr h="1234480">
                <a:tc>
                  <a:txBody>
                    <a:bodyPr/>
                    <a:lstStyle/>
                    <a:p>
                      <a:pPr algn="ctr" rtl="0" fontAlgn="b"/>
                      <a:r>
                        <a:rPr lang="en-US" sz="4000" dirty="0">
                          <a:effectLst/>
                          <a:latin typeface="Segoe UI Black" panose="020B0A02040204020203" pitchFamily="34" charset="0"/>
                          <a:ea typeface="Segoe UI Black" panose="020B0A02040204020203" pitchFamily="34" charset="0"/>
                        </a:rPr>
                        <a:t>21110518</a:t>
                      </a:r>
                    </a:p>
                  </a:txBody>
                  <a:tcPr marL="22860" marR="22860" marT="15240" marB="1524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vi-VN" sz="4000" dirty="0">
                          <a:effectLst/>
                          <a:latin typeface="Segoe UI Black" panose="020B0A02040204020203" pitchFamily="34" charset="0"/>
                          <a:ea typeface="Segoe UI Black" panose="020B0A02040204020203" pitchFamily="34" charset="0"/>
                        </a:rPr>
                        <a:t>Đ</a:t>
                      </a:r>
                      <a:r>
                        <a:rPr lang="en-US" sz="4000" dirty="0" err="1">
                          <a:effectLst/>
                          <a:latin typeface="Segoe UI Black" panose="020B0A02040204020203" pitchFamily="34" charset="0"/>
                          <a:ea typeface="Segoe UI Black" panose="020B0A02040204020203" pitchFamily="34" charset="0"/>
                        </a:rPr>
                        <a:t>ào</a:t>
                      </a:r>
                      <a:r>
                        <a:rPr lang="en-US" sz="4000" dirty="0">
                          <a:effectLst/>
                          <a:latin typeface="Segoe UI Black" panose="020B0A02040204020203" pitchFamily="34" charset="0"/>
                          <a:ea typeface="Segoe UI Black" panose="020B0A02040204020203" pitchFamily="34" charset="0"/>
                        </a:rPr>
                        <a:t> </a:t>
                      </a:r>
                      <a:r>
                        <a:rPr lang="en-US" sz="4000" dirty="0" err="1">
                          <a:effectLst/>
                          <a:latin typeface="Segoe UI Black" panose="020B0A02040204020203" pitchFamily="34" charset="0"/>
                          <a:ea typeface="Segoe UI Black" panose="020B0A02040204020203" pitchFamily="34" charset="0"/>
                        </a:rPr>
                        <a:t>Tuấn</a:t>
                      </a:r>
                      <a:r>
                        <a:rPr lang="en-US" sz="4000" dirty="0">
                          <a:effectLst/>
                          <a:latin typeface="Segoe UI Black" panose="020B0A02040204020203" pitchFamily="34" charset="0"/>
                          <a:ea typeface="Segoe UI Black" panose="020B0A02040204020203" pitchFamily="34" charset="0"/>
                        </a:rPr>
                        <a:t> </a:t>
                      </a:r>
                      <a:r>
                        <a:rPr lang="en-US" sz="4000" dirty="0" err="1">
                          <a:effectLst/>
                          <a:latin typeface="Segoe UI Black" panose="020B0A02040204020203" pitchFamily="34" charset="0"/>
                          <a:ea typeface="Segoe UI Black" panose="020B0A02040204020203" pitchFamily="34" charset="0"/>
                        </a:rPr>
                        <a:t>Kiệt</a:t>
                      </a:r>
                      <a:endParaRPr lang="en-US" sz="4000" dirty="0">
                        <a:effectLst/>
                        <a:latin typeface="Segoe UI Black" panose="020B0A02040204020203" pitchFamily="34" charset="0"/>
                        <a:ea typeface="Segoe UI Black" panose="020B0A02040204020203" pitchFamily="34" charset="0"/>
                      </a:endParaRPr>
                    </a:p>
                  </a:txBody>
                  <a:tcPr marL="22860" marR="22860" marT="15240" marB="1524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000000"/>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163469923"/>
                  </a:ext>
                </a:extLst>
              </a:tr>
              <a:tr h="1234480">
                <a:tc>
                  <a:txBody>
                    <a:bodyPr/>
                    <a:lstStyle/>
                    <a:p>
                      <a:pPr algn="ctr" rtl="0" fontAlgn="b"/>
                      <a:r>
                        <a:rPr lang="en-US" sz="4000" dirty="0">
                          <a:effectLst/>
                          <a:latin typeface="Segoe UI Black" panose="020B0A02040204020203" pitchFamily="34" charset="0"/>
                          <a:ea typeface="Segoe UI Black" panose="020B0A02040204020203" pitchFamily="34" charset="0"/>
                        </a:rPr>
                        <a:t>21110471</a:t>
                      </a:r>
                    </a:p>
                  </a:txBody>
                  <a:tcPr marL="22860" marR="22860" marT="15240" marB="1524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tc>
                  <a:txBody>
                    <a:bodyPr/>
                    <a:lstStyle/>
                    <a:p>
                      <a:pPr algn="ctr" rtl="0" fontAlgn="b"/>
                      <a:r>
                        <a:rPr lang="en-US" sz="4000" dirty="0">
                          <a:effectLst/>
                          <a:latin typeface="Segoe UI Black" panose="020B0A02040204020203" pitchFamily="34" charset="0"/>
                          <a:ea typeface="Segoe UI Black" panose="020B0A02040204020203" pitchFamily="34" charset="0"/>
                        </a:rPr>
                        <a:t>Lê </a:t>
                      </a:r>
                      <a:r>
                        <a:rPr lang="en-US" sz="4000" dirty="0" err="1">
                          <a:effectLst/>
                          <a:latin typeface="Segoe UI Black" panose="020B0A02040204020203" pitchFamily="34" charset="0"/>
                          <a:ea typeface="Segoe UI Black" panose="020B0A02040204020203" pitchFamily="34" charset="0"/>
                        </a:rPr>
                        <a:t>Hữu</a:t>
                      </a:r>
                      <a:r>
                        <a:rPr lang="en-US" sz="4000" dirty="0">
                          <a:effectLst/>
                          <a:latin typeface="Segoe UI Black" panose="020B0A02040204020203" pitchFamily="34" charset="0"/>
                          <a:ea typeface="Segoe UI Black" panose="020B0A02040204020203" pitchFamily="34" charset="0"/>
                        </a:rPr>
                        <a:t> Huy</a:t>
                      </a:r>
                    </a:p>
                  </a:txBody>
                  <a:tcPr marL="22860" marR="22860" marT="15240" marB="1524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CCCCCC"/>
                      </a:solidFill>
                      <a:prstDash val="solid"/>
                      <a:round/>
                      <a:headEnd type="none" w="med" len="med"/>
                      <a:tailEnd type="none" w="med" len="med"/>
                    </a:lnB>
                    <a:noFill/>
                  </a:tcPr>
                </a:tc>
                <a:extLst>
                  <a:ext uri="{0D108BD9-81ED-4DB2-BD59-A6C34878D82A}">
                    <a16:rowId xmlns:a16="http://schemas.microsoft.com/office/drawing/2014/main" val="2227752289"/>
                  </a:ext>
                </a:extLst>
              </a:tr>
              <a:tr h="1234480">
                <a:tc>
                  <a:txBody>
                    <a:bodyPr/>
                    <a:lstStyle/>
                    <a:p>
                      <a:pPr algn="ctr" rtl="0" fontAlgn="b"/>
                      <a:r>
                        <a:rPr lang="en-US" sz="4000" dirty="0">
                          <a:effectLst/>
                          <a:latin typeface="Segoe UI Black" panose="020B0A02040204020203" pitchFamily="34" charset="0"/>
                          <a:ea typeface="Segoe UI Black" panose="020B0A02040204020203" pitchFamily="34" charset="0"/>
                        </a:rPr>
                        <a:t>21110373</a:t>
                      </a:r>
                    </a:p>
                  </a:txBody>
                  <a:tcPr marL="22860" marR="22860" marT="15240" marB="15240" anchor="ctr">
                    <a:lnL w="7620" cap="flat" cmpd="sng" algn="ctr">
                      <a:solidFill>
                        <a:srgbClr val="000000"/>
                      </a:solidFill>
                      <a:prstDash val="solid"/>
                      <a:round/>
                      <a:headEnd type="none" w="med" len="med"/>
                      <a:tailEnd type="none" w="med" len="med"/>
                    </a:lnL>
                    <a:lnR w="7620" cap="flat" cmpd="sng" algn="ctr">
                      <a:solidFill>
                        <a:srgbClr val="CCCCCC"/>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tc>
                  <a:txBody>
                    <a:bodyPr/>
                    <a:lstStyle/>
                    <a:p>
                      <a:pPr algn="ctr" rtl="0" fontAlgn="b"/>
                      <a:r>
                        <a:rPr lang="en-US" sz="4000" dirty="0">
                          <a:effectLst/>
                          <a:latin typeface="Segoe UI Black" panose="020B0A02040204020203" pitchFamily="34" charset="0"/>
                          <a:ea typeface="Segoe UI Black" panose="020B0A02040204020203" pitchFamily="34" charset="0"/>
                        </a:rPr>
                        <a:t>Lâm Duy </a:t>
                      </a:r>
                      <a:r>
                        <a:rPr lang="en-US" sz="4000" dirty="0" err="1">
                          <a:effectLst/>
                          <a:latin typeface="Segoe UI Black" panose="020B0A02040204020203" pitchFamily="34" charset="0"/>
                          <a:ea typeface="Segoe UI Black" panose="020B0A02040204020203" pitchFamily="34" charset="0"/>
                        </a:rPr>
                        <a:t>Bảo</a:t>
                      </a:r>
                      <a:endParaRPr lang="en-US" sz="4000" dirty="0">
                        <a:effectLst/>
                        <a:latin typeface="Segoe UI Black" panose="020B0A02040204020203" pitchFamily="34" charset="0"/>
                        <a:ea typeface="Segoe UI Black" panose="020B0A02040204020203" pitchFamily="34" charset="0"/>
                      </a:endParaRPr>
                    </a:p>
                  </a:txBody>
                  <a:tcPr marL="22860" marR="22860" marT="15240" marB="15240" anchor="ctr">
                    <a:lnL w="7620" cap="flat" cmpd="sng" algn="ctr">
                      <a:solidFill>
                        <a:srgbClr val="CCCCCC"/>
                      </a:solidFill>
                      <a:prstDash val="solid"/>
                      <a:round/>
                      <a:headEnd type="none" w="med" len="med"/>
                      <a:tailEnd type="none" w="med" len="med"/>
                    </a:lnL>
                    <a:lnR w="7620" cap="flat" cmpd="sng" algn="ctr">
                      <a:solidFill>
                        <a:srgbClr val="000000"/>
                      </a:solidFill>
                      <a:prstDash val="solid"/>
                      <a:round/>
                      <a:headEnd type="none" w="med" len="med"/>
                      <a:tailEnd type="none" w="med" len="med"/>
                    </a:lnR>
                    <a:lnT w="7620" cap="flat" cmpd="sng" algn="ctr">
                      <a:solidFill>
                        <a:srgbClr val="CCCCCC"/>
                      </a:solidFill>
                      <a:prstDash val="solid"/>
                      <a:round/>
                      <a:headEnd type="none" w="med" len="med"/>
                      <a:tailEnd type="none" w="med" len="med"/>
                    </a:lnT>
                    <a:lnB w="762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473298690"/>
                  </a:ext>
                </a:extLst>
              </a:tr>
            </a:tbl>
          </a:graphicData>
        </a:graphic>
      </p:graphicFrame>
      <p:sp>
        <p:nvSpPr>
          <p:cNvPr id="19" name="Freeform 8">
            <a:extLst>
              <a:ext uri="{FF2B5EF4-FFF2-40B4-BE49-F238E27FC236}">
                <a16:creationId xmlns:a16="http://schemas.microsoft.com/office/drawing/2014/main" id="{616DEC73-F8AE-D5B3-F715-6D48660DDDA5}"/>
              </a:ext>
            </a:extLst>
          </p:cNvPr>
          <p:cNvSpPr/>
          <p:nvPr/>
        </p:nvSpPr>
        <p:spPr>
          <a:xfrm rot="10800000">
            <a:off x="9525" y="8100332"/>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Freeform 9">
            <a:extLst>
              <a:ext uri="{FF2B5EF4-FFF2-40B4-BE49-F238E27FC236}">
                <a16:creationId xmlns:a16="http://schemas.microsoft.com/office/drawing/2014/main" id="{8EB8B4FE-6D05-C7AB-D24C-D6730C1BC1E8}"/>
              </a:ext>
            </a:extLst>
          </p:cNvPr>
          <p:cNvSpPr/>
          <p:nvPr/>
        </p:nvSpPr>
        <p:spPr>
          <a:xfrm>
            <a:off x="1083809" y="8128907"/>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1" name="Freeform 10">
            <a:extLst>
              <a:ext uri="{FF2B5EF4-FFF2-40B4-BE49-F238E27FC236}">
                <a16:creationId xmlns:a16="http://schemas.microsoft.com/office/drawing/2014/main" id="{02F038CF-8763-FE41-D286-6CB94E3F7338}"/>
              </a:ext>
            </a:extLst>
          </p:cNvPr>
          <p:cNvSpPr/>
          <p:nvPr/>
        </p:nvSpPr>
        <p:spPr>
          <a:xfrm>
            <a:off x="0" y="9212716"/>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11">
            <a:extLst>
              <a:ext uri="{FF2B5EF4-FFF2-40B4-BE49-F238E27FC236}">
                <a16:creationId xmlns:a16="http://schemas.microsoft.com/office/drawing/2014/main" id="{B2FDCEDC-4DC4-9473-5BB9-CA332D3E6544}"/>
              </a:ext>
            </a:extLst>
          </p:cNvPr>
          <p:cNvSpPr/>
          <p:nvPr/>
        </p:nvSpPr>
        <p:spPr>
          <a:xfrm>
            <a:off x="3321750" y="9241291"/>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12">
            <a:extLst>
              <a:ext uri="{FF2B5EF4-FFF2-40B4-BE49-F238E27FC236}">
                <a16:creationId xmlns:a16="http://schemas.microsoft.com/office/drawing/2014/main" id="{499979DE-4AE2-9E23-F38D-73B917529C67}"/>
              </a:ext>
            </a:extLst>
          </p:cNvPr>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Freeform 13">
            <a:extLst>
              <a:ext uri="{FF2B5EF4-FFF2-40B4-BE49-F238E27FC236}">
                <a16:creationId xmlns:a16="http://schemas.microsoft.com/office/drawing/2014/main" id="{633C412C-F134-D73A-32B3-F3D99D575ACE}"/>
              </a:ext>
            </a:extLst>
          </p:cNvPr>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14">
            <a:extLst>
              <a:ext uri="{FF2B5EF4-FFF2-40B4-BE49-F238E27FC236}">
                <a16:creationId xmlns:a16="http://schemas.microsoft.com/office/drawing/2014/main" id="{85F59244-F4EF-6112-59CC-7A30BA9527CC}"/>
              </a:ext>
            </a:extLst>
          </p:cNvPr>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15">
            <a:extLst>
              <a:ext uri="{FF2B5EF4-FFF2-40B4-BE49-F238E27FC236}">
                <a16:creationId xmlns:a16="http://schemas.microsoft.com/office/drawing/2014/main" id="{7246E499-15B4-4C4D-F976-7CA3807440CE}"/>
              </a:ext>
            </a:extLst>
          </p:cNvPr>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16">
            <a:extLst>
              <a:ext uri="{FF2B5EF4-FFF2-40B4-BE49-F238E27FC236}">
                <a16:creationId xmlns:a16="http://schemas.microsoft.com/office/drawing/2014/main" id="{9119948D-BFF2-BF7B-5F49-75DA4B6E8997}"/>
              </a:ext>
            </a:extLst>
          </p:cNvPr>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17">
            <a:extLst>
              <a:ext uri="{FF2B5EF4-FFF2-40B4-BE49-F238E27FC236}">
                <a16:creationId xmlns:a16="http://schemas.microsoft.com/office/drawing/2014/main" id="{DDF56A5A-2358-01FE-5B73-90844279E1D8}"/>
              </a:ext>
            </a:extLst>
          </p:cNvPr>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9" name="Freeform 18">
            <a:extLst>
              <a:ext uri="{FF2B5EF4-FFF2-40B4-BE49-F238E27FC236}">
                <a16:creationId xmlns:a16="http://schemas.microsoft.com/office/drawing/2014/main" id="{90CFFAB0-42C8-4D22-B331-F76DA4E28632}"/>
              </a:ext>
            </a:extLst>
          </p:cNvPr>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38248166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558964" y="5090736"/>
            <a:ext cx="7482878" cy="1027869"/>
            <a:chOff x="0" y="0"/>
            <a:chExt cx="1970799" cy="270714"/>
          </a:xfrm>
        </p:grpSpPr>
        <p:sp>
          <p:nvSpPr>
            <p:cNvPr id="3" name="Freeform 3"/>
            <p:cNvSpPr/>
            <p:nvPr/>
          </p:nvSpPr>
          <p:spPr>
            <a:xfrm>
              <a:off x="0" y="0"/>
              <a:ext cx="1970799" cy="270714"/>
            </a:xfrm>
            <a:custGeom>
              <a:avLst/>
              <a:gdLst/>
              <a:ahLst/>
              <a:cxnLst/>
              <a:rect l="l" t="t" r="r" b="b"/>
              <a:pathLst>
                <a:path w="1970799" h="270714">
                  <a:moveTo>
                    <a:pt x="52766" y="0"/>
                  </a:moveTo>
                  <a:lnTo>
                    <a:pt x="1918034" y="0"/>
                  </a:lnTo>
                  <a:cubicBezTo>
                    <a:pt x="1947175" y="0"/>
                    <a:pt x="1970799" y="23624"/>
                    <a:pt x="1970799" y="52766"/>
                  </a:cubicBezTo>
                  <a:lnTo>
                    <a:pt x="1970799" y="217949"/>
                  </a:lnTo>
                  <a:cubicBezTo>
                    <a:pt x="1970799" y="247090"/>
                    <a:pt x="1947175" y="270714"/>
                    <a:pt x="1918034" y="270714"/>
                  </a:cubicBezTo>
                  <a:lnTo>
                    <a:pt x="52766" y="270714"/>
                  </a:lnTo>
                  <a:cubicBezTo>
                    <a:pt x="38771" y="270714"/>
                    <a:pt x="25350" y="265155"/>
                    <a:pt x="15455" y="255260"/>
                  </a:cubicBezTo>
                  <a:cubicBezTo>
                    <a:pt x="5559" y="245364"/>
                    <a:pt x="0" y="231943"/>
                    <a:pt x="0" y="217949"/>
                  </a:cubicBezTo>
                  <a:lnTo>
                    <a:pt x="0" y="52766"/>
                  </a:lnTo>
                  <a:cubicBezTo>
                    <a:pt x="0" y="38771"/>
                    <a:pt x="5559" y="25350"/>
                    <a:pt x="15455" y="15455"/>
                  </a:cubicBezTo>
                  <a:cubicBezTo>
                    <a:pt x="25350" y="5559"/>
                    <a:pt x="38771" y="0"/>
                    <a:pt x="52766" y="0"/>
                  </a:cubicBezTo>
                  <a:close/>
                </a:path>
              </a:pathLst>
            </a:custGeom>
            <a:solidFill>
              <a:srgbClr val="227C9D"/>
            </a:solidFill>
          </p:spPr>
        </p:sp>
        <p:sp>
          <p:nvSpPr>
            <p:cNvPr id="4" name="TextBox 4"/>
            <p:cNvSpPr txBox="1"/>
            <p:nvPr/>
          </p:nvSpPr>
          <p:spPr>
            <a:xfrm>
              <a:off x="0" y="19050"/>
              <a:ext cx="1970799" cy="251664"/>
            </a:xfrm>
            <a:prstGeom prst="rect">
              <a:avLst/>
            </a:prstGeom>
          </p:spPr>
          <p:txBody>
            <a:bodyPr lIns="50800" tIns="50800" rIns="50800" bIns="50800" rtlCol="0" anchor="ctr"/>
            <a:lstStyle/>
            <a:p>
              <a:pPr algn="ctr">
                <a:lnSpc>
                  <a:spcPts val="2553"/>
                </a:lnSpc>
              </a:pPr>
              <a:endParaRPr/>
            </a:p>
          </p:txBody>
        </p:sp>
      </p:grpSp>
      <p:grpSp>
        <p:nvGrpSpPr>
          <p:cNvPr id="5" name="Group 5"/>
          <p:cNvGrpSpPr/>
          <p:nvPr/>
        </p:nvGrpSpPr>
        <p:grpSpPr>
          <a:xfrm>
            <a:off x="3558964" y="7109620"/>
            <a:ext cx="7482878" cy="1027869"/>
            <a:chOff x="0" y="0"/>
            <a:chExt cx="1970799" cy="270714"/>
          </a:xfrm>
        </p:grpSpPr>
        <p:sp>
          <p:nvSpPr>
            <p:cNvPr id="6" name="Freeform 6"/>
            <p:cNvSpPr/>
            <p:nvPr/>
          </p:nvSpPr>
          <p:spPr>
            <a:xfrm>
              <a:off x="0" y="0"/>
              <a:ext cx="1970799" cy="270714"/>
            </a:xfrm>
            <a:custGeom>
              <a:avLst/>
              <a:gdLst/>
              <a:ahLst/>
              <a:cxnLst/>
              <a:rect l="l" t="t" r="r" b="b"/>
              <a:pathLst>
                <a:path w="1970799" h="270714">
                  <a:moveTo>
                    <a:pt x="52766" y="0"/>
                  </a:moveTo>
                  <a:lnTo>
                    <a:pt x="1918034" y="0"/>
                  </a:lnTo>
                  <a:cubicBezTo>
                    <a:pt x="1947175" y="0"/>
                    <a:pt x="1970799" y="23624"/>
                    <a:pt x="1970799" y="52766"/>
                  </a:cubicBezTo>
                  <a:lnTo>
                    <a:pt x="1970799" y="217949"/>
                  </a:lnTo>
                  <a:cubicBezTo>
                    <a:pt x="1970799" y="247090"/>
                    <a:pt x="1947175" y="270714"/>
                    <a:pt x="1918034" y="270714"/>
                  </a:cubicBezTo>
                  <a:lnTo>
                    <a:pt x="52766" y="270714"/>
                  </a:lnTo>
                  <a:cubicBezTo>
                    <a:pt x="38771" y="270714"/>
                    <a:pt x="25350" y="265155"/>
                    <a:pt x="15455" y="255260"/>
                  </a:cubicBezTo>
                  <a:cubicBezTo>
                    <a:pt x="5559" y="245364"/>
                    <a:pt x="0" y="231943"/>
                    <a:pt x="0" y="217949"/>
                  </a:cubicBezTo>
                  <a:lnTo>
                    <a:pt x="0" y="52766"/>
                  </a:lnTo>
                  <a:cubicBezTo>
                    <a:pt x="0" y="38771"/>
                    <a:pt x="5559" y="25350"/>
                    <a:pt x="15455" y="15455"/>
                  </a:cubicBezTo>
                  <a:cubicBezTo>
                    <a:pt x="25350" y="5559"/>
                    <a:pt x="38771" y="0"/>
                    <a:pt x="52766" y="0"/>
                  </a:cubicBezTo>
                  <a:close/>
                </a:path>
              </a:pathLst>
            </a:custGeom>
            <a:solidFill>
              <a:srgbClr val="227C9D"/>
            </a:solidFill>
          </p:spPr>
        </p:sp>
        <p:sp>
          <p:nvSpPr>
            <p:cNvPr id="7" name="TextBox 7"/>
            <p:cNvSpPr txBox="1"/>
            <p:nvPr/>
          </p:nvSpPr>
          <p:spPr>
            <a:xfrm>
              <a:off x="0" y="19050"/>
              <a:ext cx="1970799" cy="251664"/>
            </a:xfrm>
            <a:prstGeom prst="rect">
              <a:avLst/>
            </a:prstGeom>
          </p:spPr>
          <p:txBody>
            <a:bodyPr lIns="50800" tIns="50800" rIns="50800" bIns="50800" rtlCol="0" anchor="ctr"/>
            <a:lstStyle/>
            <a:p>
              <a:pPr algn="ctr">
                <a:lnSpc>
                  <a:spcPts val="2553"/>
                </a:lnSpc>
              </a:pPr>
              <a:endParaRPr/>
            </a:p>
          </p:txBody>
        </p:sp>
      </p:grpSp>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3" name="Freeform 1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4" name="Freeform 1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rot="5400000" flipH="1" flipV="1">
            <a:off x="12770705" y="8137489"/>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8"/>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a:off x="3558964" y="3071851"/>
            <a:ext cx="7482878" cy="1027869"/>
            <a:chOff x="0" y="0"/>
            <a:chExt cx="1970799" cy="270714"/>
          </a:xfrm>
        </p:grpSpPr>
        <p:sp>
          <p:nvSpPr>
            <p:cNvPr id="20" name="Freeform 20"/>
            <p:cNvSpPr/>
            <p:nvPr/>
          </p:nvSpPr>
          <p:spPr>
            <a:xfrm>
              <a:off x="0" y="0"/>
              <a:ext cx="1970799" cy="270714"/>
            </a:xfrm>
            <a:custGeom>
              <a:avLst/>
              <a:gdLst/>
              <a:ahLst/>
              <a:cxnLst/>
              <a:rect l="l" t="t" r="r" b="b"/>
              <a:pathLst>
                <a:path w="1970799" h="270714">
                  <a:moveTo>
                    <a:pt x="52766" y="0"/>
                  </a:moveTo>
                  <a:lnTo>
                    <a:pt x="1918034" y="0"/>
                  </a:lnTo>
                  <a:cubicBezTo>
                    <a:pt x="1947175" y="0"/>
                    <a:pt x="1970799" y="23624"/>
                    <a:pt x="1970799" y="52766"/>
                  </a:cubicBezTo>
                  <a:lnTo>
                    <a:pt x="1970799" y="217949"/>
                  </a:lnTo>
                  <a:cubicBezTo>
                    <a:pt x="1970799" y="247090"/>
                    <a:pt x="1947175" y="270714"/>
                    <a:pt x="1918034" y="270714"/>
                  </a:cubicBezTo>
                  <a:lnTo>
                    <a:pt x="52766" y="270714"/>
                  </a:lnTo>
                  <a:cubicBezTo>
                    <a:pt x="38771" y="270714"/>
                    <a:pt x="25350" y="265155"/>
                    <a:pt x="15455" y="255260"/>
                  </a:cubicBezTo>
                  <a:cubicBezTo>
                    <a:pt x="5559" y="245364"/>
                    <a:pt x="0" y="231943"/>
                    <a:pt x="0" y="217949"/>
                  </a:cubicBezTo>
                  <a:lnTo>
                    <a:pt x="0" y="52766"/>
                  </a:lnTo>
                  <a:cubicBezTo>
                    <a:pt x="0" y="38771"/>
                    <a:pt x="5559" y="25350"/>
                    <a:pt x="15455" y="15455"/>
                  </a:cubicBezTo>
                  <a:cubicBezTo>
                    <a:pt x="25350" y="5559"/>
                    <a:pt x="38771" y="0"/>
                    <a:pt x="52766" y="0"/>
                  </a:cubicBezTo>
                  <a:close/>
                </a:path>
              </a:pathLst>
            </a:custGeom>
            <a:solidFill>
              <a:srgbClr val="227C9D"/>
            </a:solidFill>
          </p:spPr>
        </p:sp>
        <p:sp>
          <p:nvSpPr>
            <p:cNvPr id="21" name="TextBox 21"/>
            <p:cNvSpPr txBox="1"/>
            <p:nvPr/>
          </p:nvSpPr>
          <p:spPr>
            <a:xfrm>
              <a:off x="0" y="19050"/>
              <a:ext cx="1970799" cy="251664"/>
            </a:xfrm>
            <a:prstGeom prst="rect">
              <a:avLst/>
            </a:prstGeom>
          </p:spPr>
          <p:txBody>
            <a:bodyPr lIns="50800" tIns="50800" rIns="50800" bIns="50800" rtlCol="0" anchor="ctr"/>
            <a:lstStyle/>
            <a:p>
              <a:pPr algn="ctr">
                <a:lnSpc>
                  <a:spcPts val="2553"/>
                </a:lnSpc>
              </a:pPr>
              <a:endParaRPr/>
            </a:p>
          </p:txBody>
        </p:sp>
      </p:grpSp>
      <p:sp>
        <p:nvSpPr>
          <p:cNvPr id="22" name="TextBox 22"/>
          <p:cNvSpPr txBox="1"/>
          <p:nvPr/>
        </p:nvSpPr>
        <p:spPr>
          <a:xfrm>
            <a:off x="3902535" y="3273048"/>
            <a:ext cx="7729336" cy="6159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01 - THIẾT KẾ HỆ THỐNG IOT</a:t>
            </a:r>
          </a:p>
        </p:txBody>
      </p:sp>
      <p:sp>
        <p:nvSpPr>
          <p:cNvPr id="23" name="TextBox 23"/>
          <p:cNvSpPr txBox="1"/>
          <p:nvPr/>
        </p:nvSpPr>
        <p:spPr>
          <a:xfrm>
            <a:off x="3902535" y="5291933"/>
            <a:ext cx="6882773" cy="615950"/>
          </a:xfrm>
          <a:prstGeom prst="rect">
            <a:avLst/>
          </a:prstGeom>
        </p:spPr>
        <p:txBody>
          <a:bodyPr lIns="0" tIns="0" rIns="0" bIns="0" rtlCol="0" anchor="t">
            <a:spAutoFit/>
          </a:bodyPr>
          <a:lstStyle/>
          <a:p>
            <a:pPr algn="l">
              <a:lnSpc>
                <a:spcPts val="4000"/>
              </a:lnSpc>
            </a:pPr>
            <a:r>
              <a:rPr lang="en-US" sz="4000" dirty="0">
                <a:solidFill>
                  <a:srgbClr val="FFFFFF"/>
                </a:solidFill>
                <a:latin typeface="Kollektif Bold"/>
              </a:rPr>
              <a:t>02 - HUẤN LUYỆN MÔ HÌNH</a:t>
            </a:r>
          </a:p>
        </p:txBody>
      </p:sp>
      <p:sp>
        <p:nvSpPr>
          <p:cNvPr id="24" name="TextBox 24"/>
          <p:cNvSpPr txBox="1"/>
          <p:nvPr/>
        </p:nvSpPr>
        <p:spPr>
          <a:xfrm>
            <a:off x="3902535" y="7310817"/>
            <a:ext cx="6318909" cy="6159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03 - KẾT QUẢ THU ĐƯỢC</a:t>
            </a:r>
          </a:p>
        </p:txBody>
      </p:sp>
      <p:sp>
        <p:nvSpPr>
          <p:cNvPr id="25" name="TextBox 25"/>
          <p:cNvSpPr txBox="1"/>
          <p:nvPr/>
        </p:nvSpPr>
        <p:spPr>
          <a:xfrm>
            <a:off x="3558964" y="979399"/>
            <a:ext cx="7600032" cy="844677"/>
          </a:xfrm>
          <a:prstGeom prst="rect">
            <a:avLst/>
          </a:prstGeom>
        </p:spPr>
        <p:txBody>
          <a:bodyPr lIns="0" tIns="0" rIns="0" bIns="0" rtlCol="0" anchor="t">
            <a:spAutoFit/>
          </a:bodyPr>
          <a:lstStyle/>
          <a:p>
            <a:pPr algn="ctr">
              <a:lnSpc>
                <a:spcPts val="5544"/>
              </a:lnSpc>
            </a:pPr>
            <a:r>
              <a:rPr lang="en-US" sz="5600" dirty="0">
                <a:solidFill>
                  <a:srgbClr val="227C9D"/>
                </a:solidFill>
                <a:latin typeface="Kollektif Bold"/>
              </a:rPr>
              <a:t>NỘI DUNG CHÍNH</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1"/>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2" name="Freeform 12"/>
          <p:cNvSpPr/>
          <p:nvPr/>
        </p:nvSpPr>
        <p:spPr>
          <a:xfrm>
            <a:off x="2406108" y="5120668"/>
            <a:ext cx="3732216" cy="3673886"/>
          </a:xfrm>
          <a:custGeom>
            <a:avLst/>
            <a:gdLst/>
            <a:ahLst/>
            <a:cxnLst/>
            <a:rect l="l" t="t" r="r" b="b"/>
            <a:pathLst>
              <a:path w="3732216" h="3673886">
                <a:moveTo>
                  <a:pt x="0" y="0"/>
                </a:moveTo>
                <a:lnTo>
                  <a:pt x="3732215" y="0"/>
                </a:lnTo>
                <a:lnTo>
                  <a:pt x="3732215" y="3673886"/>
                </a:lnTo>
                <a:lnTo>
                  <a:pt x="0" y="3673886"/>
                </a:lnTo>
                <a:lnTo>
                  <a:pt x="0" y="0"/>
                </a:lnTo>
                <a:close/>
              </a:path>
            </a:pathLst>
          </a:custGeom>
          <a:blipFill>
            <a:blip r:embed="rId10"/>
            <a:stretch>
              <a:fillRect t="-793" b="-793"/>
            </a:stretch>
          </a:blipFill>
        </p:spPr>
      </p:sp>
      <p:grpSp>
        <p:nvGrpSpPr>
          <p:cNvPr id="13" name="Group 13"/>
          <p:cNvGrpSpPr/>
          <p:nvPr/>
        </p:nvGrpSpPr>
        <p:grpSpPr>
          <a:xfrm>
            <a:off x="2814669" y="4144974"/>
            <a:ext cx="2915093" cy="576797"/>
            <a:chOff x="0" y="0"/>
            <a:chExt cx="1036059" cy="205000"/>
          </a:xfrm>
        </p:grpSpPr>
        <p:sp>
          <p:nvSpPr>
            <p:cNvPr id="14" name="Freeform 14"/>
            <p:cNvSpPr/>
            <p:nvPr/>
          </p:nvSpPr>
          <p:spPr>
            <a:xfrm>
              <a:off x="0" y="0"/>
              <a:ext cx="1036060" cy="205000"/>
            </a:xfrm>
            <a:custGeom>
              <a:avLst/>
              <a:gdLst/>
              <a:ahLst/>
              <a:cxnLst/>
              <a:rect l="l" t="t" r="r" b="b"/>
              <a:pathLst>
                <a:path w="1036060" h="205000">
                  <a:moveTo>
                    <a:pt x="102500" y="0"/>
                  </a:moveTo>
                  <a:lnTo>
                    <a:pt x="933559" y="0"/>
                  </a:lnTo>
                  <a:cubicBezTo>
                    <a:pt x="990169" y="0"/>
                    <a:pt x="1036060" y="45891"/>
                    <a:pt x="1036060" y="102500"/>
                  </a:cubicBezTo>
                  <a:lnTo>
                    <a:pt x="1036060" y="102500"/>
                  </a:lnTo>
                  <a:cubicBezTo>
                    <a:pt x="1036060" y="129685"/>
                    <a:pt x="1025260" y="155756"/>
                    <a:pt x="1006038" y="174979"/>
                  </a:cubicBezTo>
                  <a:cubicBezTo>
                    <a:pt x="986815" y="194201"/>
                    <a:pt x="960744" y="205000"/>
                    <a:pt x="933559" y="205000"/>
                  </a:cubicBezTo>
                  <a:lnTo>
                    <a:pt x="102500" y="205000"/>
                  </a:lnTo>
                  <a:cubicBezTo>
                    <a:pt x="45891" y="205000"/>
                    <a:pt x="0" y="159110"/>
                    <a:pt x="0" y="102500"/>
                  </a:cubicBezTo>
                  <a:lnTo>
                    <a:pt x="0" y="102500"/>
                  </a:lnTo>
                  <a:cubicBezTo>
                    <a:pt x="0" y="45891"/>
                    <a:pt x="45891" y="0"/>
                    <a:pt x="102500" y="0"/>
                  </a:cubicBezTo>
                  <a:close/>
                </a:path>
              </a:pathLst>
            </a:custGeom>
            <a:solidFill>
              <a:srgbClr val="FE6D73"/>
            </a:solidFill>
          </p:spPr>
        </p:sp>
        <p:sp>
          <p:nvSpPr>
            <p:cNvPr id="15" name="TextBox 15"/>
            <p:cNvSpPr txBox="1"/>
            <p:nvPr/>
          </p:nvSpPr>
          <p:spPr>
            <a:xfrm>
              <a:off x="0" y="19050"/>
              <a:ext cx="1036059" cy="185950"/>
            </a:xfrm>
            <a:prstGeom prst="rect">
              <a:avLst/>
            </a:prstGeom>
          </p:spPr>
          <p:txBody>
            <a:bodyPr lIns="50800" tIns="50800" rIns="50800" bIns="50800" rtlCol="0" anchor="ctr"/>
            <a:lstStyle/>
            <a:p>
              <a:pPr algn="ctr">
                <a:lnSpc>
                  <a:spcPts val="2553"/>
                </a:lnSpc>
              </a:pPr>
              <a:r>
                <a:rPr lang="en-US" sz="2300">
                  <a:solidFill>
                    <a:srgbClr val="FFFFFF"/>
                  </a:solidFill>
                  <a:latin typeface="DM Sans"/>
                </a:rPr>
                <a:t>NodeMCU 8266</a:t>
              </a:r>
            </a:p>
          </p:txBody>
        </p:sp>
      </p:grpSp>
      <p:sp>
        <p:nvSpPr>
          <p:cNvPr id="16" name="Freeform 16"/>
          <p:cNvSpPr/>
          <p:nvPr/>
        </p:nvSpPr>
        <p:spPr>
          <a:xfrm>
            <a:off x="6786719" y="4887495"/>
            <a:ext cx="4201480" cy="4201480"/>
          </a:xfrm>
          <a:custGeom>
            <a:avLst/>
            <a:gdLst/>
            <a:ahLst/>
            <a:cxnLst/>
            <a:rect l="l" t="t" r="r" b="b"/>
            <a:pathLst>
              <a:path w="4201480" h="4201480">
                <a:moveTo>
                  <a:pt x="0" y="0"/>
                </a:moveTo>
                <a:lnTo>
                  <a:pt x="4201480" y="0"/>
                </a:lnTo>
                <a:lnTo>
                  <a:pt x="4201480" y="4201480"/>
                </a:lnTo>
                <a:lnTo>
                  <a:pt x="0" y="4201480"/>
                </a:lnTo>
                <a:lnTo>
                  <a:pt x="0" y="0"/>
                </a:lnTo>
                <a:close/>
              </a:path>
            </a:pathLst>
          </a:custGeom>
          <a:blipFill>
            <a:blip r:embed="rId11"/>
            <a:stretch>
              <a:fillRect/>
            </a:stretch>
          </a:blipFill>
        </p:spPr>
      </p:sp>
      <p:grpSp>
        <p:nvGrpSpPr>
          <p:cNvPr id="17" name="Group 17"/>
          <p:cNvGrpSpPr/>
          <p:nvPr/>
        </p:nvGrpSpPr>
        <p:grpSpPr>
          <a:xfrm>
            <a:off x="7419226" y="4144974"/>
            <a:ext cx="2915093" cy="584151"/>
            <a:chOff x="0" y="0"/>
            <a:chExt cx="1036059" cy="207614"/>
          </a:xfrm>
        </p:grpSpPr>
        <p:sp>
          <p:nvSpPr>
            <p:cNvPr id="18" name="Freeform 18"/>
            <p:cNvSpPr/>
            <p:nvPr/>
          </p:nvSpPr>
          <p:spPr>
            <a:xfrm>
              <a:off x="0" y="0"/>
              <a:ext cx="1036060" cy="207614"/>
            </a:xfrm>
            <a:custGeom>
              <a:avLst/>
              <a:gdLst/>
              <a:ahLst/>
              <a:cxnLst/>
              <a:rect l="l" t="t" r="r" b="b"/>
              <a:pathLst>
                <a:path w="1036060" h="207614">
                  <a:moveTo>
                    <a:pt x="103807" y="0"/>
                  </a:moveTo>
                  <a:lnTo>
                    <a:pt x="932252" y="0"/>
                  </a:lnTo>
                  <a:cubicBezTo>
                    <a:pt x="959784" y="0"/>
                    <a:pt x="986187" y="10937"/>
                    <a:pt x="1005655" y="30404"/>
                  </a:cubicBezTo>
                  <a:cubicBezTo>
                    <a:pt x="1025123" y="49872"/>
                    <a:pt x="1036060" y="76276"/>
                    <a:pt x="1036060" y="103807"/>
                  </a:cubicBezTo>
                  <a:lnTo>
                    <a:pt x="1036060" y="103807"/>
                  </a:lnTo>
                  <a:cubicBezTo>
                    <a:pt x="1036060" y="131339"/>
                    <a:pt x="1025123" y="157742"/>
                    <a:pt x="1005655" y="177210"/>
                  </a:cubicBezTo>
                  <a:cubicBezTo>
                    <a:pt x="986187" y="196678"/>
                    <a:pt x="959784" y="207614"/>
                    <a:pt x="932252" y="207614"/>
                  </a:cubicBezTo>
                  <a:lnTo>
                    <a:pt x="103807" y="207614"/>
                  </a:lnTo>
                  <a:cubicBezTo>
                    <a:pt x="76276" y="207614"/>
                    <a:pt x="49872" y="196678"/>
                    <a:pt x="30404" y="177210"/>
                  </a:cubicBezTo>
                  <a:cubicBezTo>
                    <a:pt x="10937" y="157742"/>
                    <a:pt x="0" y="131339"/>
                    <a:pt x="0" y="103807"/>
                  </a:cubicBezTo>
                  <a:lnTo>
                    <a:pt x="0" y="103807"/>
                  </a:lnTo>
                  <a:cubicBezTo>
                    <a:pt x="0" y="76276"/>
                    <a:pt x="10937" y="49872"/>
                    <a:pt x="30404" y="30404"/>
                  </a:cubicBezTo>
                  <a:cubicBezTo>
                    <a:pt x="49872" y="10937"/>
                    <a:pt x="76276" y="0"/>
                    <a:pt x="103807" y="0"/>
                  </a:cubicBezTo>
                  <a:close/>
                </a:path>
              </a:pathLst>
            </a:custGeom>
            <a:solidFill>
              <a:srgbClr val="48CFAE"/>
            </a:solidFill>
          </p:spPr>
        </p:sp>
        <p:sp>
          <p:nvSpPr>
            <p:cNvPr id="19" name="TextBox 19"/>
            <p:cNvSpPr txBox="1"/>
            <p:nvPr/>
          </p:nvSpPr>
          <p:spPr>
            <a:xfrm>
              <a:off x="0" y="19050"/>
              <a:ext cx="1036059" cy="188564"/>
            </a:xfrm>
            <a:prstGeom prst="rect">
              <a:avLst/>
            </a:prstGeom>
          </p:spPr>
          <p:txBody>
            <a:bodyPr lIns="50800" tIns="50800" rIns="50800" bIns="50800" rtlCol="0" anchor="ctr"/>
            <a:lstStyle/>
            <a:p>
              <a:pPr algn="ctr">
                <a:lnSpc>
                  <a:spcPts val="2553"/>
                </a:lnSpc>
              </a:pPr>
              <a:r>
                <a:rPr lang="en-US" sz="2300">
                  <a:solidFill>
                    <a:srgbClr val="FFFFFF"/>
                  </a:solidFill>
                  <a:latin typeface="DM Sans"/>
                </a:rPr>
                <a:t>MAX30102</a:t>
              </a:r>
            </a:p>
          </p:txBody>
        </p:sp>
      </p:grpSp>
      <p:sp>
        <p:nvSpPr>
          <p:cNvPr id="20" name="Freeform 20"/>
          <p:cNvSpPr/>
          <p:nvPr/>
        </p:nvSpPr>
        <p:spPr>
          <a:xfrm>
            <a:off x="11636595" y="5143500"/>
            <a:ext cx="3689470" cy="3689470"/>
          </a:xfrm>
          <a:custGeom>
            <a:avLst/>
            <a:gdLst/>
            <a:ahLst/>
            <a:cxnLst/>
            <a:rect l="l" t="t" r="r" b="b"/>
            <a:pathLst>
              <a:path w="3689470" h="3689470">
                <a:moveTo>
                  <a:pt x="0" y="0"/>
                </a:moveTo>
                <a:lnTo>
                  <a:pt x="3689470" y="0"/>
                </a:lnTo>
                <a:lnTo>
                  <a:pt x="3689470" y="3689470"/>
                </a:lnTo>
                <a:lnTo>
                  <a:pt x="0" y="3689470"/>
                </a:lnTo>
                <a:lnTo>
                  <a:pt x="0" y="0"/>
                </a:lnTo>
                <a:close/>
              </a:path>
            </a:pathLst>
          </a:custGeom>
          <a:blipFill>
            <a:blip r:embed="rId12"/>
            <a:stretch>
              <a:fillRect/>
            </a:stretch>
          </a:blipFill>
        </p:spPr>
      </p:sp>
      <p:sp>
        <p:nvSpPr>
          <p:cNvPr id="21" name="TextBox 21"/>
          <p:cNvSpPr txBox="1"/>
          <p:nvPr/>
        </p:nvSpPr>
        <p:spPr>
          <a:xfrm>
            <a:off x="-471264" y="2901399"/>
            <a:ext cx="9753645" cy="844677"/>
          </a:xfrm>
          <a:prstGeom prst="rect">
            <a:avLst/>
          </a:prstGeom>
        </p:spPr>
        <p:txBody>
          <a:bodyPr lIns="0" tIns="0" rIns="0" bIns="0" rtlCol="0" anchor="t">
            <a:spAutoFit/>
          </a:bodyPr>
          <a:lstStyle/>
          <a:p>
            <a:pPr algn="ctr">
              <a:lnSpc>
                <a:spcPts val="5544"/>
              </a:lnSpc>
            </a:pPr>
            <a:r>
              <a:rPr lang="en-US" sz="5600">
                <a:solidFill>
                  <a:srgbClr val="227C9D"/>
                </a:solidFill>
                <a:latin typeface="Kollektif Bold"/>
              </a:rPr>
              <a:t>THIẾT BỊ SỬ DỤNG</a:t>
            </a:r>
          </a:p>
        </p:txBody>
      </p:sp>
      <p:sp>
        <p:nvSpPr>
          <p:cNvPr id="22" name="TextBox 22"/>
          <p:cNvSpPr txBox="1"/>
          <p:nvPr/>
        </p:nvSpPr>
        <p:spPr>
          <a:xfrm>
            <a:off x="1028700" y="1028700"/>
            <a:ext cx="15058211" cy="152082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THIẾT KẾ HỆ THỐNG IOT</a:t>
            </a:r>
          </a:p>
        </p:txBody>
      </p:sp>
      <p:grpSp>
        <p:nvGrpSpPr>
          <p:cNvPr id="23" name="Group 23"/>
          <p:cNvGrpSpPr/>
          <p:nvPr/>
        </p:nvGrpSpPr>
        <p:grpSpPr>
          <a:xfrm>
            <a:off x="12023784" y="4144974"/>
            <a:ext cx="2915093" cy="584151"/>
            <a:chOff x="0" y="0"/>
            <a:chExt cx="1036059" cy="207614"/>
          </a:xfrm>
        </p:grpSpPr>
        <p:sp>
          <p:nvSpPr>
            <p:cNvPr id="24" name="Freeform 24"/>
            <p:cNvSpPr/>
            <p:nvPr/>
          </p:nvSpPr>
          <p:spPr>
            <a:xfrm>
              <a:off x="0" y="0"/>
              <a:ext cx="1036060" cy="207614"/>
            </a:xfrm>
            <a:custGeom>
              <a:avLst/>
              <a:gdLst/>
              <a:ahLst/>
              <a:cxnLst/>
              <a:rect l="l" t="t" r="r" b="b"/>
              <a:pathLst>
                <a:path w="1036060" h="207614">
                  <a:moveTo>
                    <a:pt x="103807" y="0"/>
                  </a:moveTo>
                  <a:lnTo>
                    <a:pt x="932252" y="0"/>
                  </a:lnTo>
                  <a:cubicBezTo>
                    <a:pt x="959784" y="0"/>
                    <a:pt x="986187" y="10937"/>
                    <a:pt x="1005655" y="30404"/>
                  </a:cubicBezTo>
                  <a:cubicBezTo>
                    <a:pt x="1025123" y="49872"/>
                    <a:pt x="1036060" y="76276"/>
                    <a:pt x="1036060" y="103807"/>
                  </a:cubicBezTo>
                  <a:lnTo>
                    <a:pt x="1036060" y="103807"/>
                  </a:lnTo>
                  <a:cubicBezTo>
                    <a:pt x="1036060" y="131339"/>
                    <a:pt x="1025123" y="157742"/>
                    <a:pt x="1005655" y="177210"/>
                  </a:cubicBezTo>
                  <a:cubicBezTo>
                    <a:pt x="986187" y="196678"/>
                    <a:pt x="959784" y="207614"/>
                    <a:pt x="932252" y="207614"/>
                  </a:cubicBezTo>
                  <a:lnTo>
                    <a:pt x="103807" y="207614"/>
                  </a:lnTo>
                  <a:cubicBezTo>
                    <a:pt x="76276" y="207614"/>
                    <a:pt x="49872" y="196678"/>
                    <a:pt x="30404" y="177210"/>
                  </a:cubicBezTo>
                  <a:cubicBezTo>
                    <a:pt x="10937" y="157742"/>
                    <a:pt x="0" y="131339"/>
                    <a:pt x="0" y="103807"/>
                  </a:cubicBezTo>
                  <a:lnTo>
                    <a:pt x="0" y="103807"/>
                  </a:lnTo>
                  <a:cubicBezTo>
                    <a:pt x="0" y="76276"/>
                    <a:pt x="10937" y="49872"/>
                    <a:pt x="30404" y="30404"/>
                  </a:cubicBezTo>
                  <a:cubicBezTo>
                    <a:pt x="49872" y="10937"/>
                    <a:pt x="76276" y="0"/>
                    <a:pt x="103807" y="0"/>
                  </a:cubicBezTo>
                  <a:close/>
                </a:path>
              </a:pathLst>
            </a:custGeom>
            <a:solidFill>
              <a:srgbClr val="227C9D"/>
            </a:solidFill>
          </p:spPr>
        </p:sp>
        <p:sp>
          <p:nvSpPr>
            <p:cNvPr id="25" name="TextBox 25"/>
            <p:cNvSpPr txBox="1"/>
            <p:nvPr/>
          </p:nvSpPr>
          <p:spPr>
            <a:xfrm>
              <a:off x="0" y="19050"/>
              <a:ext cx="1036059" cy="188564"/>
            </a:xfrm>
            <a:prstGeom prst="rect">
              <a:avLst/>
            </a:prstGeom>
          </p:spPr>
          <p:txBody>
            <a:bodyPr lIns="50800" tIns="50800" rIns="50800" bIns="50800" rtlCol="0" anchor="ctr"/>
            <a:lstStyle/>
            <a:p>
              <a:pPr algn="ctr">
                <a:lnSpc>
                  <a:spcPts val="2553"/>
                </a:lnSpc>
              </a:pPr>
              <a:r>
                <a:rPr lang="en-US" sz="2300">
                  <a:solidFill>
                    <a:srgbClr val="FFFFFF"/>
                  </a:solidFill>
                  <a:latin typeface="DM Sans"/>
                </a:rPr>
                <a:t>ADXL345</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712116" y="4850784"/>
            <a:ext cx="10504620" cy="3458614"/>
          </a:xfrm>
          <a:custGeom>
            <a:avLst/>
            <a:gdLst/>
            <a:ahLst/>
            <a:cxnLst/>
            <a:rect l="l" t="t" r="r" b="b"/>
            <a:pathLst>
              <a:path w="10504620" h="3458614">
                <a:moveTo>
                  <a:pt x="0" y="0"/>
                </a:moveTo>
                <a:lnTo>
                  <a:pt x="10504620" y="0"/>
                </a:lnTo>
                <a:lnTo>
                  <a:pt x="10504620" y="3458614"/>
                </a:lnTo>
                <a:lnTo>
                  <a:pt x="0" y="3458614"/>
                </a:lnTo>
                <a:lnTo>
                  <a:pt x="0" y="0"/>
                </a:lnTo>
                <a:close/>
              </a:path>
            </a:pathLst>
          </a:custGeom>
          <a:blipFill>
            <a:blip r:embed="rId2"/>
            <a:stretch>
              <a:fillRect/>
            </a:stretch>
          </a:blipFill>
        </p:spPr>
      </p:sp>
      <p:sp>
        <p:nvSpPr>
          <p:cNvPr id="3" name="TextBox 3"/>
          <p:cNvSpPr txBox="1"/>
          <p:nvPr/>
        </p:nvSpPr>
        <p:spPr>
          <a:xfrm>
            <a:off x="1208274" y="2952706"/>
            <a:ext cx="8253681" cy="844677"/>
          </a:xfrm>
          <a:prstGeom prst="rect">
            <a:avLst/>
          </a:prstGeom>
        </p:spPr>
        <p:txBody>
          <a:bodyPr lIns="0" tIns="0" rIns="0" bIns="0" rtlCol="0" anchor="t">
            <a:spAutoFit/>
          </a:bodyPr>
          <a:lstStyle/>
          <a:p>
            <a:pPr algn="l">
              <a:lnSpc>
                <a:spcPts val="5544"/>
              </a:lnSpc>
            </a:pPr>
            <a:r>
              <a:rPr lang="en-US" sz="5600">
                <a:solidFill>
                  <a:srgbClr val="227C9D"/>
                </a:solidFill>
                <a:latin typeface="Kollektif Bold"/>
              </a:rPr>
              <a:t>SƠ ĐỒ KẾT NỐI</a:t>
            </a:r>
          </a:p>
        </p:txBody>
      </p:sp>
      <p:sp>
        <p:nvSpPr>
          <p:cNvPr id="4" name="TextBox 4"/>
          <p:cNvSpPr txBox="1"/>
          <p:nvPr/>
        </p:nvSpPr>
        <p:spPr>
          <a:xfrm>
            <a:off x="1028700" y="1028700"/>
            <a:ext cx="15058211" cy="152082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THIẾT KẾ HỆ THỐNG IOT</a:t>
            </a:r>
          </a:p>
        </p:txBody>
      </p:sp>
      <p:sp>
        <p:nvSpPr>
          <p:cNvPr id="5" name="Freeform 5"/>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Freeform 9"/>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Freeform 10"/>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Freeform 12"/>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3" name="Freeform 13"/>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Freeform 12"/>
          <p:cNvSpPr/>
          <p:nvPr/>
        </p:nvSpPr>
        <p:spPr>
          <a:xfrm>
            <a:off x="4405559" y="4503566"/>
            <a:ext cx="8554268" cy="3768173"/>
          </a:xfrm>
          <a:custGeom>
            <a:avLst/>
            <a:gdLst/>
            <a:ahLst/>
            <a:cxnLst/>
            <a:rect l="l" t="t" r="r" b="b"/>
            <a:pathLst>
              <a:path w="8554268" h="3768173">
                <a:moveTo>
                  <a:pt x="0" y="0"/>
                </a:moveTo>
                <a:lnTo>
                  <a:pt x="8554268" y="0"/>
                </a:lnTo>
                <a:lnTo>
                  <a:pt x="8554268" y="3768173"/>
                </a:lnTo>
                <a:lnTo>
                  <a:pt x="0" y="3768173"/>
                </a:lnTo>
                <a:lnTo>
                  <a:pt x="0" y="0"/>
                </a:lnTo>
                <a:close/>
              </a:path>
            </a:pathLst>
          </a:custGeom>
          <a:blipFill>
            <a:blip r:embed="rId10"/>
            <a:stretch>
              <a:fillRect t="-29171" b="-41088"/>
            </a:stretch>
          </a:blipFill>
        </p:spPr>
      </p:sp>
      <p:sp>
        <p:nvSpPr>
          <p:cNvPr id="13" name="TextBox 13"/>
          <p:cNvSpPr txBox="1"/>
          <p:nvPr/>
        </p:nvSpPr>
        <p:spPr>
          <a:xfrm>
            <a:off x="1208274" y="2952706"/>
            <a:ext cx="8253681" cy="844677"/>
          </a:xfrm>
          <a:prstGeom prst="rect">
            <a:avLst/>
          </a:prstGeom>
        </p:spPr>
        <p:txBody>
          <a:bodyPr lIns="0" tIns="0" rIns="0" bIns="0" rtlCol="0" anchor="t">
            <a:spAutoFit/>
          </a:bodyPr>
          <a:lstStyle/>
          <a:p>
            <a:pPr algn="l">
              <a:lnSpc>
                <a:spcPts val="5544"/>
              </a:lnSpc>
            </a:pPr>
            <a:r>
              <a:rPr lang="en-US" sz="5600">
                <a:solidFill>
                  <a:srgbClr val="227C9D"/>
                </a:solidFill>
                <a:latin typeface="Kollektif Bold"/>
              </a:rPr>
              <a:t>SƠ ĐỒ KẾT NỐI</a:t>
            </a:r>
          </a:p>
        </p:txBody>
      </p:sp>
      <p:sp>
        <p:nvSpPr>
          <p:cNvPr id="14" name="TextBox 14"/>
          <p:cNvSpPr txBox="1"/>
          <p:nvPr/>
        </p:nvSpPr>
        <p:spPr>
          <a:xfrm>
            <a:off x="1028700" y="1028700"/>
            <a:ext cx="15058211" cy="152082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THIẾT KẾ HỆ THỐNG IOT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Freeform 2"/>
          <p:cNvSpPr/>
          <p:nvPr/>
        </p:nvSpPr>
        <p:spPr>
          <a:xfrm>
            <a:off x="17204191"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7204191"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6120382" y="7053680"/>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6120382" y="813748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rot="5400000">
            <a:off x="15036573" y="922129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0800000" flipH="1" flipV="1">
            <a:off x="12770705" y="9221298"/>
            <a:ext cx="1083809" cy="1083809"/>
          </a:xfrm>
          <a:custGeom>
            <a:avLst/>
            <a:gdLst/>
            <a:ahLst/>
            <a:cxnLst/>
            <a:rect l="l" t="t" r="r" b="b"/>
            <a:pathLst>
              <a:path w="1083809" h="1083809">
                <a:moveTo>
                  <a:pt x="1083809" y="1083809"/>
                </a:moveTo>
                <a:lnTo>
                  <a:pt x="0" y="1083809"/>
                </a:lnTo>
                <a:lnTo>
                  <a:pt x="0" y="0"/>
                </a:lnTo>
                <a:lnTo>
                  <a:pt x="1083809" y="0"/>
                </a:lnTo>
                <a:lnTo>
                  <a:pt x="1083809" y="108380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rot="-10800000">
            <a:off x="9525" y="8243164"/>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Freeform 9"/>
          <p:cNvSpPr/>
          <p:nvPr/>
        </p:nvSpPr>
        <p:spPr>
          <a:xfrm>
            <a:off x="1083809" y="8271739"/>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0" name="Freeform 10"/>
          <p:cNvSpPr/>
          <p:nvPr/>
        </p:nvSpPr>
        <p:spPr>
          <a:xfrm>
            <a:off x="0" y="9355548"/>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Freeform 11"/>
          <p:cNvSpPr/>
          <p:nvPr/>
        </p:nvSpPr>
        <p:spPr>
          <a:xfrm>
            <a:off x="3321750" y="9384123"/>
            <a:ext cx="1083809" cy="1083809"/>
          </a:xfrm>
          <a:custGeom>
            <a:avLst/>
            <a:gdLst/>
            <a:ahLst/>
            <a:cxnLst/>
            <a:rect l="l" t="t" r="r" b="b"/>
            <a:pathLst>
              <a:path w="1083809" h="1083809">
                <a:moveTo>
                  <a:pt x="0" y="0"/>
                </a:moveTo>
                <a:lnTo>
                  <a:pt x="1083809" y="0"/>
                </a:lnTo>
                <a:lnTo>
                  <a:pt x="1083809" y="1083809"/>
                </a:lnTo>
                <a:lnTo>
                  <a:pt x="0" y="10838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TextBox 12"/>
          <p:cNvSpPr txBox="1"/>
          <p:nvPr/>
        </p:nvSpPr>
        <p:spPr>
          <a:xfrm>
            <a:off x="1208274" y="2952706"/>
            <a:ext cx="8253681" cy="844677"/>
          </a:xfrm>
          <a:prstGeom prst="rect">
            <a:avLst/>
          </a:prstGeom>
        </p:spPr>
        <p:txBody>
          <a:bodyPr lIns="0" tIns="0" rIns="0" bIns="0" rtlCol="0" anchor="t">
            <a:spAutoFit/>
          </a:bodyPr>
          <a:lstStyle/>
          <a:p>
            <a:pPr algn="l">
              <a:lnSpc>
                <a:spcPts val="5544"/>
              </a:lnSpc>
            </a:pPr>
            <a:r>
              <a:rPr lang="en-US" sz="5600">
                <a:solidFill>
                  <a:srgbClr val="227C9D"/>
                </a:solidFill>
                <a:latin typeface="Kollektif Bold"/>
              </a:rPr>
              <a:t>TẬP DỮ LIỆU</a:t>
            </a:r>
          </a:p>
        </p:txBody>
      </p:sp>
      <p:sp>
        <p:nvSpPr>
          <p:cNvPr id="13" name="TextBox 13"/>
          <p:cNvSpPr txBox="1"/>
          <p:nvPr/>
        </p:nvSpPr>
        <p:spPr>
          <a:xfrm>
            <a:off x="551429" y="1028700"/>
            <a:ext cx="15058211" cy="152082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HUẤN LUYỆN MÔ HÌNH</a:t>
            </a:r>
          </a:p>
        </p:txBody>
      </p:sp>
      <p:sp>
        <p:nvSpPr>
          <p:cNvPr id="14" name="TextBox 14"/>
          <p:cNvSpPr txBox="1"/>
          <p:nvPr/>
        </p:nvSpPr>
        <p:spPr>
          <a:xfrm>
            <a:off x="11295642" y="4371940"/>
            <a:ext cx="6450454" cy="3257550"/>
          </a:xfrm>
          <a:prstGeom prst="rect">
            <a:avLst/>
          </a:prstGeom>
        </p:spPr>
        <p:txBody>
          <a:bodyPr lIns="0" tIns="0" rIns="0" bIns="0" rtlCol="0" anchor="t">
            <a:spAutoFit/>
          </a:bodyPr>
          <a:lstStyle/>
          <a:p>
            <a:pPr algn="l">
              <a:lnSpc>
                <a:spcPts val="4320"/>
              </a:lnSpc>
            </a:pPr>
            <a:r>
              <a:rPr lang="en-US" sz="3600">
                <a:solidFill>
                  <a:srgbClr val="545454"/>
                </a:solidFill>
                <a:latin typeface="DM Sans Bold"/>
              </a:rPr>
              <a:t>Các đặc trưng:</a:t>
            </a:r>
          </a:p>
          <a:p>
            <a:pPr marL="777240" lvl="1" indent="-388620" algn="l">
              <a:lnSpc>
                <a:spcPts val="4320"/>
              </a:lnSpc>
              <a:buFont typeface="Arial"/>
              <a:buChar char="•"/>
            </a:pPr>
            <a:r>
              <a:rPr lang="en-US" sz="3600">
                <a:solidFill>
                  <a:srgbClr val="FD000A"/>
                </a:solidFill>
                <a:latin typeface="DM Sans Bold"/>
              </a:rPr>
              <a:t>HR (BPM)</a:t>
            </a:r>
          </a:p>
          <a:p>
            <a:pPr marL="777240" lvl="1" indent="-388620" algn="l">
              <a:lnSpc>
                <a:spcPts val="4320"/>
              </a:lnSpc>
              <a:buFont typeface="Arial"/>
              <a:buChar char="•"/>
            </a:pPr>
            <a:r>
              <a:rPr lang="en-US" sz="3600">
                <a:solidFill>
                  <a:srgbClr val="FD000A"/>
                </a:solidFill>
                <a:latin typeface="DM Sans Bold"/>
              </a:rPr>
              <a:t>RESP (BPM)</a:t>
            </a:r>
          </a:p>
          <a:p>
            <a:pPr marL="777240" lvl="1" indent="-388620" algn="l">
              <a:lnSpc>
                <a:spcPts val="4320"/>
              </a:lnSpc>
              <a:buFont typeface="Arial"/>
              <a:buChar char="•"/>
            </a:pPr>
            <a:r>
              <a:rPr lang="en-US" sz="3600">
                <a:solidFill>
                  <a:srgbClr val="545454"/>
                </a:solidFill>
                <a:latin typeface="DM Sans Bold"/>
              </a:rPr>
              <a:t>SpO2 (%)</a:t>
            </a:r>
          </a:p>
          <a:p>
            <a:pPr marL="777240" lvl="1" indent="-388620" algn="l">
              <a:lnSpc>
                <a:spcPts val="4320"/>
              </a:lnSpc>
              <a:buFont typeface="Arial"/>
              <a:buChar char="•"/>
            </a:pPr>
            <a:r>
              <a:rPr lang="en-US" sz="3600">
                <a:solidFill>
                  <a:srgbClr val="545454"/>
                </a:solidFill>
                <a:latin typeface="DM Sans Bold"/>
              </a:rPr>
              <a:t>TEMP (*C)</a:t>
            </a:r>
          </a:p>
          <a:p>
            <a:pPr marL="777240" lvl="1" indent="-388620" algn="l">
              <a:lnSpc>
                <a:spcPts val="4320"/>
              </a:lnSpc>
              <a:buFont typeface="Arial"/>
              <a:buChar char="•"/>
            </a:pPr>
            <a:r>
              <a:rPr lang="en-US" sz="3600">
                <a:solidFill>
                  <a:srgbClr val="FD000A"/>
                </a:solidFill>
                <a:latin typeface="DM Sans Bold"/>
              </a:rPr>
              <a:t>OUTPUT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FEFEF"/>
        </a:solidFill>
        <a:effectLst/>
      </p:bgPr>
    </p:bg>
    <p:spTree>
      <p:nvGrpSpPr>
        <p:cNvPr id="1" name=""/>
        <p:cNvGrpSpPr/>
        <p:nvPr/>
      </p:nvGrpSpPr>
      <p:grpSpPr>
        <a:xfrm>
          <a:off x="0" y="0"/>
          <a:ext cx="0" cy="0"/>
          <a:chOff x="0" y="0"/>
          <a:chExt cx="0" cy="0"/>
        </a:xfrm>
      </p:grpSpPr>
      <p:sp>
        <p:nvSpPr>
          <p:cNvPr id="2" name="TextBox 2"/>
          <p:cNvSpPr txBox="1"/>
          <p:nvPr/>
        </p:nvSpPr>
        <p:spPr>
          <a:xfrm>
            <a:off x="1028700" y="2850093"/>
            <a:ext cx="9753645" cy="844677"/>
          </a:xfrm>
          <a:prstGeom prst="rect">
            <a:avLst/>
          </a:prstGeom>
        </p:spPr>
        <p:txBody>
          <a:bodyPr lIns="0" tIns="0" rIns="0" bIns="0" rtlCol="0" anchor="t">
            <a:spAutoFit/>
          </a:bodyPr>
          <a:lstStyle/>
          <a:p>
            <a:pPr algn="l">
              <a:lnSpc>
                <a:spcPts val="5544"/>
              </a:lnSpc>
            </a:pPr>
            <a:r>
              <a:rPr lang="en-US" sz="5600">
                <a:solidFill>
                  <a:srgbClr val="227C9D"/>
                </a:solidFill>
                <a:latin typeface="Kollektif Bold"/>
              </a:rPr>
              <a:t>CÁC MÔ HÌNH SỬ DỤNG</a:t>
            </a:r>
          </a:p>
        </p:txBody>
      </p:sp>
      <p:sp>
        <p:nvSpPr>
          <p:cNvPr id="3" name="TextBox 3"/>
          <p:cNvSpPr txBox="1"/>
          <p:nvPr/>
        </p:nvSpPr>
        <p:spPr>
          <a:xfrm>
            <a:off x="387365" y="1028700"/>
            <a:ext cx="15058211" cy="1520824"/>
          </a:xfrm>
          <a:prstGeom prst="rect">
            <a:avLst/>
          </a:prstGeom>
        </p:spPr>
        <p:txBody>
          <a:bodyPr lIns="0" tIns="0" rIns="0" bIns="0" rtlCol="0" anchor="t">
            <a:spAutoFit/>
          </a:bodyPr>
          <a:lstStyle/>
          <a:p>
            <a:pPr algn="ctr">
              <a:lnSpc>
                <a:spcPts val="9999"/>
              </a:lnSpc>
            </a:pPr>
            <a:r>
              <a:rPr lang="en-US" sz="9999">
                <a:solidFill>
                  <a:srgbClr val="227C9D"/>
                </a:solidFill>
                <a:latin typeface="Kollektif Bold"/>
              </a:rPr>
              <a:t>HUẤN LUYỆN MÔ HÌNH</a:t>
            </a:r>
          </a:p>
        </p:txBody>
      </p:sp>
      <p:grpSp>
        <p:nvGrpSpPr>
          <p:cNvPr id="4" name="Group 4"/>
          <p:cNvGrpSpPr/>
          <p:nvPr/>
        </p:nvGrpSpPr>
        <p:grpSpPr>
          <a:xfrm>
            <a:off x="2994589" y="6211547"/>
            <a:ext cx="7482878" cy="1027869"/>
            <a:chOff x="0" y="0"/>
            <a:chExt cx="1970799" cy="270714"/>
          </a:xfrm>
        </p:grpSpPr>
        <p:sp>
          <p:nvSpPr>
            <p:cNvPr id="5" name="Freeform 5"/>
            <p:cNvSpPr/>
            <p:nvPr/>
          </p:nvSpPr>
          <p:spPr>
            <a:xfrm>
              <a:off x="0" y="0"/>
              <a:ext cx="1970799" cy="270714"/>
            </a:xfrm>
            <a:custGeom>
              <a:avLst/>
              <a:gdLst/>
              <a:ahLst/>
              <a:cxnLst/>
              <a:rect l="l" t="t" r="r" b="b"/>
              <a:pathLst>
                <a:path w="1970799" h="270714">
                  <a:moveTo>
                    <a:pt x="52766" y="0"/>
                  </a:moveTo>
                  <a:lnTo>
                    <a:pt x="1918034" y="0"/>
                  </a:lnTo>
                  <a:cubicBezTo>
                    <a:pt x="1947175" y="0"/>
                    <a:pt x="1970799" y="23624"/>
                    <a:pt x="1970799" y="52766"/>
                  </a:cubicBezTo>
                  <a:lnTo>
                    <a:pt x="1970799" y="217949"/>
                  </a:lnTo>
                  <a:cubicBezTo>
                    <a:pt x="1970799" y="247090"/>
                    <a:pt x="1947175" y="270714"/>
                    <a:pt x="1918034" y="270714"/>
                  </a:cubicBezTo>
                  <a:lnTo>
                    <a:pt x="52766" y="270714"/>
                  </a:lnTo>
                  <a:cubicBezTo>
                    <a:pt x="38771" y="270714"/>
                    <a:pt x="25350" y="265155"/>
                    <a:pt x="15455" y="255260"/>
                  </a:cubicBezTo>
                  <a:cubicBezTo>
                    <a:pt x="5559" y="245364"/>
                    <a:pt x="0" y="231943"/>
                    <a:pt x="0" y="217949"/>
                  </a:cubicBezTo>
                  <a:lnTo>
                    <a:pt x="0" y="52766"/>
                  </a:lnTo>
                  <a:cubicBezTo>
                    <a:pt x="0" y="38771"/>
                    <a:pt x="5559" y="25350"/>
                    <a:pt x="15455" y="15455"/>
                  </a:cubicBezTo>
                  <a:cubicBezTo>
                    <a:pt x="25350" y="5559"/>
                    <a:pt x="38771" y="0"/>
                    <a:pt x="52766" y="0"/>
                  </a:cubicBezTo>
                  <a:close/>
                </a:path>
              </a:pathLst>
            </a:custGeom>
            <a:solidFill>
              <a:srgbClr val="227C9D"/>
            </a:solidFill>
          </p:spPr>
        </p:sp>
        <p:sp>
          <p:nvSpPr>
            <p:cNvPr id="6" name="TextBox 6"/>
            <p:cNvSpPr txBox="1"/>
            <p:nvPr/>
          </p:nvSpPr>
          <p:spPr>
            <a:xfrm>
              <a:off x="0" y="19050"/>
              <a:ext cx="1970799" cy="251664"/>
            </a:xfrm>
            <a:prstGeom prst="rect">
              <a:avLst/>
            </a:prstGeom>
          </p:spPr>
          <p:txBody>
            <a:bodyPr lIns="50800" tIns="50800" rIns="50800" bIns="50800" rtlCol="0" anchor="ctr"/>
            <a:lstStyle/>
            <a:p>
              <a:pPr algn="ctr">
                <a:lnSpc>
                  <a:spcPts val="2553"/>
                </a:lnSpc>
              </a:pPr>
              <a:endParaRPr/>
            </a:p>
          </p:txBody>
        </p:sp>
      </p:grpSp>
      <p:grpSp>
        <p:nvGrpSpPr>
          <p:cNvPr id="7" name="Group 7"/>
          <p:cNvGrpSpPr/>
          <p:nvPr/>
        </p:nvGrpSpPr>
        <p:grpSpPr>
          <a:xfrm>
            <a:off x="2994589" y="8230431"/>
            <a:ext cx="7482878" cy="1027869"/>
            <a:chOff x="0" y="0"/>
            <a:chExt cx="1970799" cy="270714"/>
          </a:xfrm>
        </p:grpSpPr>
        <p:sp>
          <p:nvSpPr>
            <p:cNvPr id="8" name="Freeform 8"/>
            <p:cNvSpPr/>
            <p:nvPr/>
          </p:nvSpPr>
          <p:spPr>
            <a:xfrm>
              <a:off x="0" y="0"/>
              <a:ext cx="1970799" cy="270714"/>
            </a:xfrm>
            <a:custGeom>
              <a:avLst/>
              <a:gdLst/>
              <a:ahLst/>
              <a:cxnLst/>
              <a:rect l="l" t="t" r="r" b="b"/>
              <a:pathLst>
                <a:path w="1970799" h="270714">
                  <a:moveTo>
                    <a:pt x="52766" y="0"/>
                  </a:moveTo>
                  <a:lnTo>
                    <a:pt x="1918034" y="0"/>
                  </a:lnTo>
                  <a:cubicBezTo>
                    <a:pt x="1947175" y="0"/>
                    <a:pt x="1970799" y="23624"/>
                    <a:pt x="1970799" y="52766"/>
                  </a:cubicBezTo>
                  <a:lnTo>
                    <a:pt x="1970799" y="217949"/>
                  </a:lnTo>
                  <a:cubicBezTo>
                    <a:pt x="1970799" y="247090"/>
                    <a:pt x="1947175" y="270714"/>
                    <a:pt x="1918034" y="270714"/>
                  </a:cubicBezTo>
                  <a:lnTo>
                    <a:pt x="52766" y="270714"/>
                  </a:lnTo>
                  <a:cubicBezTo>
                    <a:pt x="38771" y="270714"/>
                    <a:pt x="25350" y="265155"/>
                    <a:pt x="15455" y="255260"/>
                  </a:cubicBezTo>
                  <a:cubicBezTo>
                    <a:pt x="5559" y="245364"/>
                    <a:pt x="0" y="231943"/>
                    <a:pt x="0" y="217949"/>
                  </a:cubicBezTo>
                  <a:lnTo>
                    <a:pt x="0" y="52766"/>
                  </a:lnTo>
                  <a:cubicBezTo>
                    <a:pt x="0" y="38771"/>
                    <a:pt x="5559" y="25350"/>
                    <a:pt x="15455" y="15455"/>
                  </a:cubicBezTo>
                  <a:cubicBezTo>
                    <a:pt x="25350" y="5559"/>
                    <a:pt x="38771" y="0"/>
                    <a:pt x="52766" y="0"/>
                  </a:cubicBezTo>
                  <a:close/>
                </a:path>
              </a:pathLst>
            </a:custGeom>
            <a:solidFill>
              <a:srgbClr val="227C9D"/>
            </a:solidFill>
          </p:spPr>
        </p:sp>
        <p:sp>
          <p:nvSpPr>
            <p:cNvPr id="9" name="TextBox 9"/>
            <p:cNvSpPr txBox="1"/>
            <p:nvPr/>
          </p:nvSpPr>
          <p:spPr>
            <a:xfrm>
              <a:off x="0" y="19050"/>
              <a:ext cx="1970799" cy="251664"/>
            </a:xfrm>
            <a:prstGeom prst="rect">
              <a:avLst/>
            </a:prstGeom>
          </p:spPr>
          <p:txBody>
            <a:bodyPr lIns="50800" tIns="50800" rIns="50800" bIns="50800" rtlCol="0" anchor="ctr"/>
            <a:lstStyle/>
            <a:p>
              <a:pPr algn="ctr">
                <a:lnSpc>
                  <a:spcPts val="2553"/>
                </a:lnSpc>
              </a:pPr>
              <a:endParaRPr/>
            </a:p>
          </p:txBody>
        </p:sp>
      </p:grpSp>
      <p:grpSp>
        <p:nvGrpSpPr>
          <p:cNvPr id="10" name="Group 10"/>
          <p:cNvGrpSpPr/>
          <p:nvPr/>
        </p:nvGrpSpPr>
        <p:grpSpPr>
          <a:xfrm>
            <a:off x="2994589" y="4192663"/>
            <a:ext cx="7482878" cy="1027869"/>
            <a:chOff x="0" y="0"/>
            <a:chExt cx="1970799" cy="270714"/>
          </a:xfrm>
        </p:grpSpPr>
        <p:sp>
          <p:nvSpPr>
            <p:cNvPr id="11" name="Freeform 11"/>
            <p:cNvSpPr/>
            <p:nvPr/>
          </p:nvSpPr>
          <p:spPr>
            <a:xfrm>
              <a:off x="0" y="0"/>
              <a:ext cx="1970799" cy="270714"/>
            </a:xfrm>
            <a:custGeom>
              <a:avLst/>
              <a:gdLst/>
              <a:ahLst/>
              <a:cxnLst/>
              <a:rect l="l" t="t" r="r" b="b"/>
              <a:pathLst>
                <a:path w="1970799" h="270714">
                  <a:moveTo>
                    <a:pt x="52766" y="0"/>
                  </a:moveTo>
                  <a:lnTo>
                    <a:pt x="1918034" y="0"/>
                  </a:lnTo>
                  <a:cubicBezTo>
                    <a:pt x="1947175" y="0"/>
                    <a:pt x="1970799" y="23624"/>
                    <a:pt x="1970799" y="52766"/>
                  </a:cubicBezTo>
                  <a:lnTo>
                    <a:pt x="1970799" y="217949"/>
                  </a:lnTo>
                  <a:cubicBezTo>
                    <a:pt x="1970799" y="247090"/>
                    <a:pt x="1947175" y="270714"/>
                    <a:pt x="1918034" y="270714"/>
                  </a:cubicBezTo>
                  <a:lnTo>
                    <a:pt x="52766" y="270714"/>
                  </a:lnTo>
                  <a:cubicBezTo>
                    <a:pt x="38771" y="270714"/>
                    <a:pt x="25350" y="265155"/>
                    <a:pt x="15455" y="255260"/>
                  </a:cubicBezTo>
                  <a:cubicBezTo>
                    <a:pt x="5559" y="245364"/>
                    <a:pt x="0" y="231943"/>
                    <a:pt x="0" y="217949"/>
                  </a:cubicBezTo>
                  <a:lnTo>
                    <a:pt x="0" y="52766"/>
                  </a:lnTo>
                  <a:cubicBezTo>
                    <a:pt x="0" y="38771"/>
                    <a:pt x="5559" y="25350"/>
                    <a:pt x="15455" y="15455"/>
                  </a:cubicBezTo>
                  <a:cubicBezTo>
                    <a:pt x="25350" y="5559"/>
                    <a:pt x="38771" y="0"/>
                    <a:pt x="52766" y="0"/>
                  </a:cubicBezTo>
                  <a:close/>
                </a:path>
              </a:pathLst>
            </a:custGeom>
            <a:solidFill>
              <a:srgbClr val="227C9D"/>
            </a:solidFill>
          </p:spPr>
        </p:sp>
        <p:sp>
          <p:nvSpPr>
            <p:cNvPr id="12" name="TextBox 12"/>
            <p:cNvSpPr txBox="1"/>
            <p:nvPr/>
          </p:nvSpPr>
          <p:spPr>
            <a:xfrm>
              <a:off x="0" y="19050"/>
              <a:ext cx="1970799" cy="251664"/>
            </a:xfrm>
            <a:prstGeom prst="rect">
              <a:avLst/>
            </a:prstGeom>
          </p:spPr>
          <p:txBody>
            <a:bodyPr lIns="50800" tIns="50800" rIns="50800" bIns="50800" rtlCol="0" anchor="ctr"/>
            <a:lstStyle/>
            <a:p>
              <a:pPr algn="ctr">
                <a:lnSpc>
                  <a:spcPts val="2553"/>
                </a:lnSpc>
              </a:pPr>
              <a:endParaRPr/>
            </a:p>
          </p:txBody>
        </p:sp>
      </p:grpSp>
      <p:sp>
        <p:nvSpPr>
          <p:cNvPr id="13" name="TextBox 13"/>
          <p:cNvSpPr txBox="1"/>
          <p:nvPr/>
        </p:nvSpPr>
        <p:spPr>
          <a:xfrm>
            <a:off x="3338159" y="4393859"/>
            <a:ext cx="7729336" cy="6159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01 - RANDOM FOREST</a:t>
            </a:r>
          </a:p>
        </p:txBody>
      </p:sp>
      <p:sp>
        <p:nvSpPr>
          <p:cNvPr id="14" name="TextBox 14"/>
          <p:cNvSpPr txBox="1"/>
          <p:nvPr/>
        </p:nvSpPr>
        <p:spPr>
          <a:xfrm>
            <a:off x="3338159" y="6412744"/>
            <a:ext cx="6882773" cy="6159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02 - KNN</a:t>
            </a:r>
          </a:p>
        </p:txBody>
      </p:sp>
      <p:sp>
        <p:nvSpPr>
          <p:cNvPr id="15" name="TextBox 15"/>
          <p:cNvSpPr txBox="1"/>
          <p:nvPr/>
        </p:nvSpPr>
        <p:spPr>
          <a:xfrm>
            <a:off x="3338159" y="8431628"/>
            <a:ext cx="6626750" cy="615950"/>
          </a:xfrm>
          <a:prstGeom prst="rect">
            <a:avLst/>
          </a:prstGeom>
        </p:spPr>
        <p:txBody>
          <a:bodyPr lIns="0" tIns="0" rIns="0" bIns="0" rtlCol="0" anchor="t">
            <a:spAutoFit/>
          </a:bodyPr>
          <a:lstStyle/>
          <a:p>
            <a:pPr algn="l">
              <a:lnSpc>
                <a:spcPts val="4000"/>
              </a:lnSpc>
            </a:pPr>
            <a:r>
              <a:rPr lang="en-US" sz="4000">
                <a:solidFill>
                  <a:srgbClr val="FFFFFF"/>
                </a:solidFill>
                <a:latin typeface="Kollektif Bold"/>
              </a:rPr>
              <a:t>03 - GRADIENT BOOSTING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336</Words>
  <Application>Microsoft Office PowerPoint</Application>
  <PresentationFormat>Custom</PresentationFormat>
  <Paragraphs>54</Paragraphs>
  <Slides>14</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14</vt:i4>
      </vt:variant>
    </vt:vector>
  </HeadingPairs>
  <TitlesOfParts>
    <vt:vector size="21" baseType="lpstr">
      <vt:lpstr>Arial</vt:lpstr>
      <vt:lpstr>Calibri</vt:lpstr>
      <vt:lpstr>DM Sans Bold</vt:lpstr>
      <vt:lpstr>Kollektif Bold</vt:lpstr>
      <vt:lpstr>Segoe UI Black</vt:lpstr>
      <vt:lpstr>DM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INFOGRAPHIC PRESENTATION</dc:title>
  <cp:lastModifiedBy>Dao Tuan Kiet</cp:lastModifiedBy>
  <cp:revision>2</cp:revision>
  <dcterms:created xsi:type="dcterms:W3CDTF">2006-08-16T00:00:00Z</dcterms:created>
  <dcterms:modified xsi:type="dcterms:W3CDTF">2024-05-17T15:03:20Z</dcterms:modified>
  <dc:identifier>DAGFfg_XlEU</dc:identifier>
</cp:coreProperties>
</file>